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6858000" cy="9144000" type="screen4x3"/>
  <p:notesSz cx="6888163" cy="100187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061" autoAdjust="0"/>
  </p:normalViewPr>
  <p:slideViewPr>
    <p:cSldViewPr>
      <p:cViewPr>
        <p:scale>
          <a:sx n="98" d="100"/>
          <a:sy n="98" d="100"/>
        </p:scale>
        <p:origin x="1278" y="-26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l" t="t" r="r" b="b"/>
            <a:pathLst>
              <a:path w="6858000" h="9144000">
                <a:moveTo>
                  <a:pt x="6858000" y="0"/>
                </a:moveTo>
                <a:lnTo>
                  <a:pt x="0" y="0"/>
                </a:lnTo>
                <a:lnTo>
                  <a:pt x="0" y="9144000"/>
                </a:lnTo>
                <a:lnTo>
                  <a:pt x="6858000" y="9144000"/>
                </a:lnTo>
                <a:lnTo>
                  <a:pt x="6858000" y="0"/>
                </a:lnTo>
                <a:close/>
              </a:path>
            </a:pathLst>
          </a:custGeom>
          <a:solidFill>
            <a:srgbClr val="F1F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ambisort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ambimac.com/" TargetMode="External"/><Relationship Id="rId5" Type="http://schemas.openxmlformats.org/officeDocument/2006/relationships/hyperlink" Target="mailto:geral@ambimac.com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hyperlink" Target="http://www.ambimac.com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geral@ambimac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bimac.com/" TargetMode="External"/><Relationship Id="rId3" Type="http://schemas.openxmlformats.org/officeDocument/2006/relationships/image" Target="../media/image26.jpg"/><Relationship Id="rId7" Type="http://schemas.openxmlformats.org/officeDocument/2006/relationships/hyperlink" Target="mailto:geral@ambimac.com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mailto:geral@ambimac.com" TargetMode="External"/><Relationship Id="rId7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emf"/><Relationship Id="rId4" Type="http://schemas.openxmlformats.org/officeDocument/2006/relationships/hyperlink" Target="http://www.ambimac.com/" TargetMode="External"/><Relationship Id="rId9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ambimac.com/" TargetMode="External"/><Relationship Id="rId5" Type="http://schemas.openxmlformats.org/officeDocument/2006/relationships/hyperlink" Target="mailto:geral@ambimac.com" TargetMode="Externa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ambimac.com/" TargetMode="External"/><Relationship Id="rId5" Type="http://schemas.openxmlformats.org/officeDocument/2006/relationships/hyperlink" Target="mailto:geral@ambimac.com" TargetMode="External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ambimac.com/" TargetMode="External"/><Relationship Id="rId4" Type="http://schemas.openxmlformats.org/officeDocument/2006/relationships/hyperlink" Target="mailto:geral@ambimac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eral@ambimac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ambimac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ambimac.com/" TargetMode="External"/><Relationship Id="rId4" Type="http://schemas.openxmlformats.org/officeDocument/2006/relationships/hyperlink" Target="mailto:geral@ambimac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geral@ambimac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ambimac.com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geral@ambimac.com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hyperlink" Target="http://www.ambimac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hyperlink" Target="http://www.ambimac.com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geral@ambimac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bimac.com/" TargetMode="External"/><Relationship Id="rId3" Type="http://schemas.openxmlformats.org/officeDocument/2006/relationships/image" Target="../media/image13.jpg"/><Relationship Id="rId7" Type="http://schemas.openxmlformats.org/officeDocument/2006/relationships/hyperlink" Target="mailto:geral@ambimac.com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hyperlink" Target="http://www.ambimac.com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geral@ambimac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hyperlink" Target="http://www.ambimac.com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geral@ambimac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0219" y="7451597"/>
            <a:ext cx="25190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PT" sz="2200" spc="100" noProof="0" dirty="0">
                <a:solidFill>
                  <a:srgbClr val="4EB00A"/>
                </a:solidFill>
                <a:latin typeface="Calibri"/>
                <a:cs typeface="Calibri"/>
                <a:hlinkClick r:id="rId2"/>
              </a:rPr>
              <a:t>www.ambimac.com</a:t>
            </a:r>
            <a:endParaRPr lang="pt-PT" sz="2200" noProof="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971" y="2449067"/>
            <a:ext cx="6530340" cy="43525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5811" y="410450"/>
            <a:ext cx="4172585" cy="114035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16664" y="8425688"/>
            <a:ext cx="4954270" cy="35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pt-PT" sz="1100" noProof="0" dirty="0">
                <a:latin typeface="Calibri"/>
                <a:cs typeface="Calibri"/>
              </a:rPr>
              <a:t>Rodovia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de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Covas,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Pavilhão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nº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7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4810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–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565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Guimarães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Portugal</a:t>
            </a:r>
            <a:endParaRPr lang="pt-PT" sz="1100" noProof="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lang="pt-PT" sz="1100" noProof="0" dirty="0">
                <a:latin typeface="Calibri"/>
                <a:cs typeface="Calibri"/>
              </a:rPr>
              <a:t>Tel.: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253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410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040 –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967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948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889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email: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geral@ambimac.com</a:t>
            </a:r>
            <a:r>
              <a:rPr lang="pt-PT" sz="11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2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www.ambimac.com</a:t>
            </a:r>
            <a:endParaRPr lang="pt-PT" sz="12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712" y="1083310"/>
            <a:ext cx="1355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240665" algn="l"/>
              </a:tabLst>
            </a:pPr>
            <a:r>
              <a:rPr lang="pt-PT" sz="2800" spc="-280" noProof="0" dirty="0">
                <a:solidFill>
                  <a:srgbClr val="92D050"/>
                </a:solidFill>
                <a:latin typeface="Calibri"/>
                <a:cs typeface="Calibri"/>
              </a:rPr>
              <a:t>Biomassa</a:t>
            </a:r>
            <a:endParaRPr lang="pt-PT" sz="28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4724" y="1524253"/>
            <a:ext cx="2056130" cy="363220"/>
          </a:xfrm>
          <a:custGeom>
            <a:avLst/>
            <a:gdLst/>
            <a:ahLst/>
            <a:cxnLst/>
            <a:rect l="l" t="t" r="r" b="b"/>
            <a:pathLst>
              <a:path w="2056130" h="363219">
                <a:moveTo>
                  <a:pt x="2056130" y="0"/>
                </a:moveTo>
                <a:lnTo>
                  <a:pt x="0" y="0"/>
                </a:lnTo>
                <a:lnTo>
                  <a:pt x="0" y="362711"/>
                </a:lnTo>
                <a:lnTo>
                  <a:pt x="2056130" y="362711"/>
                </a:lnTo>
                <a:lnTo>
                  <a:pt x="2056130" y="0"/>
                </a:lnTo>
                <a:close/>
              </a:path>
            </a:pathLst>
          </a:custGeom>
          <a:solidFill>
            <a:srgbClr val="F1F9EA"/>
          </a:solidFill>
        </p:spPr>
        <p:txBody>
          <a:bodyPr wrap="square" lIns="0" tIns="0" rIns="0" bIns="0" rtlCol="0"/>
          <a:lstStyle/>
          <a:p>
            <a:endParaRPr lang="pt-PT" noProof="0" dirty="0"/>
          </a:p>
        </p:txBody>
      </p:sp>
      <p:sp>
        <p:nvSpPr>
          <p:cNvPr id="4" name="object 4"/>
          <p:cNvSpPr txBox="1"/>
          <p:nvPr/>
        </p:nvSpPr>
        <p:spPr>
          <a:xfrm>
            <a:off x="1793494" y="2275077"/>
            <a:ext cx="125450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13360" algn="l"/>
              </a:tabLst>
            </a:pPr>
            <a:r>
              <a:rPr lang="pt-PT" sz="1600" spc="-25" noProof="0" dirty="0">
                <a:latin typeface="Calibri"/>
                <a:cs typeface="Calibri"/>
              </a:rPr>
              <a:t>Trituração</a:t>
            </a:r>
            <a:endParaRPr lang="pt-PT" sz="1600" noProof="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08147" y="4753736"/>
            <a:ext cx="109537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68910" algn="l"/>
              </a:tabLst>
            </a:pPr>
            <a:r>
              <a:rPr lang="pt-PT" sz="1600" spc="-20" noProof="0" dirty="0">
                <a:latin typeface="Calibri"/>
                <a:cs typeface="Calibri"/>
              </a:rPr>
              <a:t>Pelletes </a:t>
            </a:r>
            <a:endParaRPr lang="pt-PT" sz="1600" noProof="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04642" y="6867906"/>
            <a:ext cx="10953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316865" algn="l"/>
              </a:tabLst>
            </a:pPr>
            <a:r>
              <a:rPr lang="pt-PT" sz="1600" spc="-25" noProof="0" dirty="0">
                <a:latin typeface="Calibri"/>
                <a:cs typeface="Calibri"/>
              </a:rPr>
              <a:t>Briquetes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6307" y="1668779"/>
            <a:ext cx="2695956" cy="18044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3359" y="6184391"/>
            <a:ext cx="1792224" cy="18257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612" y="4032503"/>
            <a:ext cx="2415540" cy="181508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1980" y="321094"/>
            <a:ext cx="2495867" cy="68211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57096" y="8660003"/>
            <a:ext cx="440817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1080452"/>
            <a:ext cx="4571999" cy="14792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pt-PT" sz="2800" spc="-265" noProof="0" dirty="0">
                <a:solidFill>
                  <a:srgbClr val="92D050"/>
                </a:solidFill>
                <a:latin typeface="Calibri"/>
                <a:cs typeface="Calibri"/>
              </a:rPr>
              <a:t>Sistemas de  Triagem e  Aspiração </a:t>
            </a:r>
            <a:r>
              <a:rPr lang="pt-PT" sz="1600" spc="-35" noProof="0" dirty="0">
                <a:latin typeface="Calibri"/>
                <a:cs typeface="Calibri"/>
              </a:rPr>
              <a:t> </a:t>
            </a:r>
          </a:p>
          <a:p>
            <a:pPr marL="469900" indent="-457200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endParaRPr lang="pt-PT" sz="1600" spc="-35" noProof="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40665" algn="l"/>
              </a:tabLst>
            </a:pPr>
            <a:endParaRPr lang="pt-PT" sz="1600" spc="-35" noProof="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40665" algn="l"/>
              </a:tabLst>
            </a:pPr>
            <a:endParaRPr lang="pt-PT" sz="1600" spc="-35" noProof="0" dirty="0">
              <a:latin typeface="Calibri"/>
              <a:cs typeface="Calibri"/>
            </a:endParaRPr>
          </a:p>
          <a:p>
            <a:pPr marL="298450" indent="-285750" algn="ctr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pt-PT" sz="1600" spc="-35" noProof="0" dirty="0">
                <a:latin typeface="Calibri"/>
                <a:cs typeface="Calibri"/>
              </a:rPr>
              <a:t> Transporte </a:t>
            </a:r>
            <a:r>
              <a:rPr lang="pt-PT" sz="1600" spc="-40" noProof="0" dirty="0">
                <a:latin typeface="Calibri"/>
                <a:cs typeface="Calibri"/>
              </a:rPr>
              <a:t> </a:t>
            </a:r>
            <a:r>
              <a:rPr lang="pt-PT" sz="1600" spc="-10" noProof="0" dirty="0">
                <a:latin typeface="Calibri"/>
                <a:cs typeface="Calibri"/>
              </a:rPr>
              <a:t>Pneumático</a:t>
            </a:r>
            <a:endParaRPr lang="pt-PT" sz="16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83535" y="3775075"/>
            <a:ext cx="240855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495934" algn="l"/>
              </a:tabLst>
            </a:pPr>
            <a:r>
              <a:rPr lang="pt-PT" sz="1600" spc="-35" noProof="0" dirty="0">
                <a:latin typeface="Calibri"/>
                <a:cs typeface="Calibri"/>
              </a:rPr>
              <a:t>Plataformas </a:t>
            </a:r>
            <a:r>
              <a:rPr lang="pt-PT" sz="1600" noProof="0" dirty="0">
                <a:latin typeface="Calibri"/>
                <a:cs typeface="Calibri"/>
              </a:rPr>
              <a:t>de</a:t>
            </a:r>
            <a:r>
              <a:rPr lang="pt-PT" sz="1600" spc="-40" noProof="0" dirty="0">
                <a:latin typeface="Calibri"/>
                <a:cs typeface="Calibri"/>
              </a:rPr>
              <a:t> </a:t>
            </a:r>
            <a:r>
              <a:rPr lang="pt-PT" sz="1600" spc="-10" noProof="0" dirty="0">
                <a:latin typeface="Calibri"/>
                <a:cs typeface="Calibri"/>
              </a:rPr>
              <a:t>Triagem</a:t>
            </a:r>
            <a:endParaRPr lang="pt-PT" sz="1600" noProof="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1200" y="5681853"/>
            <a:ext cx="18531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56540" algn="l"/>
              </a:tabLst>
            </a:pPr>
            <a:r>
              <a:rPr lang="pt-PT" sz="1600" spc="-30" noProof="0" dirty="0">
                <a:latin typeface="Calibri"/>
                <a:cs typeface="Calibri"/>
              </a:rPr>
              <a:t>      Separação</a:t>
            </a:r>
            <a:r>
              <a:rPr lang="pt-PT" sz="1600" spc="-45" noProof="0" dirty="0">
                <a:latin typeface="Calibri"/>
                <a:cs typeface="Calibri"/>
              </a:rPr>
              <a:t> </a:t>
            </a:r>
            <a:r>
              <a:rPr lang="pt-PT" sz="1600" spc="-20" noProof="0" dirty="0">
                <a:latin typeface="Calibri"/>
                <a:cs typeface="Calibri"/>
              </a:rPr>
              <a:t>ótica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3359" y="5085588"/>
            <a:ext cx="1962912" cy="16154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" y="3238500"/>
            <a:ext cx="2196084" cy="166725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2503" y="1656588"/>
            <a:ext cx="1956816" cy="146761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5800" y="6751319"/>
            <a:ext cx="2371344" cy="15803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146145" y="7628699"/>
            <a:ext cx="2371344" cy="512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 algn="ctr">
              <a:lnSpc>
                <a:spcPts val="192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48920" algn="l"/>
              </a:tabLst>
            </a:pPr>
            <a:r>
              <a:rPr lang="pt-PT" sz="1600" spc="-10" noProof="0" dirty="0">
                <a:latin typeface="Calibri"/>
                <a:cs typeface="Calibri"/>
              </a:rPr>
              <a:t>Separação</a:t>
            </a:r>
            <a:r>
              <a:rPr lang="pt-PT" sz="1600" spc="-25" noProof="0" dirty="0">
                <a:latin typeface="Calibri"/>
                <a:cs typeface="Calibri"/>
              </a:rPr>
              <a:t> </a:t>
            </a:r>
            <a:r>
              <a:rPr lang="pt-PT" sz="1600" spc="-10" noProof="0" dirty="0">
                <a:latin typeface="Calibri"/>
                <a:cs typeface="Calibri"/>
              </a:rPr>
              <a:t>Magnética</a:t>
            </a:r>
          </a:p>
          <a:p>
            <a:pPr marL="12700" algn="ctr">
              <a:lnSpc>
                <a:spcPts val="1920"/>
              </a:lnSpc>
              <a:spcBef>
                <a:spcPts val="95"/>
              </a:spcBef>
              <a:tabLst>
                <a:tab pos="248920" algn="l"/>
              </a:tabLst>
            </a:pPr>
            <a:r>
              <a:rPr lang="pt-PT" sz="1600" noProof="0" dirty="0">
                <a:latin typeface="Calibri"/>
                <a:cs typeface="Calibri"/>
              </a:rPr>
              <a:t>       ferroso</a:t>
            </a:r>
            <a:r>
              <a:rPr lang="pt-PT" sz="1600" spc="-45" noProof="0" dirty="0">
                <a:latin typeface="Calibri"/>
                <a:cs typeface="Calibri"/>
              </a:rPr>
              <a:t> </a:t>
            </a:r>
            <a:r>
              <a:rPr lang="pt-PT" sz="1600" noProof="0" dirty="0">
                <a:latin typeface="Calibri"/>
                <a:cs typeface="Calibri"/>
              </a:rPr>
              <a:t>e</a:t>
            </a:r>
            <a:r>
              <a:rPr lang="pt-PT" sz="1600" spc="-45" noProof="0" dirty="0">
                <a:latin typeface="Calibri"/>
                <a:cs typeface="Calibri"/>
              </a:rPr>
              <a:t> </a:t>
            </a:r>
            <a:r>
              <a:rPr lang="pt-PT" sz="1600" noProof="0" dirty="0">
                <a:latin typeface="Calibri"/>
                <a:cs typeface="Calibri"/>
              </a:rPr>
              <a:t>não</a:t>
            </a:r>
            <a:r>
              <a:rPr lang="pt-PT" sz="1600" spc="-40" noProof="0" dirty="0">
                <a:latin typeface="Calibri"/>
                <a:cs typeface="Calibri"/>
              </a:rPr>
              <a:t> </a:t>
            </a:r>
            <a:r>
              <a:rPr lang="pt-PT" sz="1600" spc="-10" noProof="0" dirty="0">
                <a:latin typeface="Calibri"/>
                <a:cs typeface="Calibri"/>
              </a:rPr>
              <a:t>ferroso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1980" y="321094"/>
            <a:ext cx="2495867" cy="68211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57096" y="8660003"/>
            <a:ext cx="440817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52134AF-5EFE-CD2D-D6C7-F3611A03BBFD}"/>
              </a:ext>
            </a:extLst>
          </p:cNvPr>
          <p:cNvSpPr txBox="1"/>
          <p:nvPr/>
        </p:nvSpPr>
        <p:spPr>
          <a:xfrm>
            <a:off x="457200" y="1080452"/>
            <a:ext cx="4571999" cy="70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pt-PT" sz="2800" spc="-265" dirty="0">
                <a:solidFill>
                  <a:srgbClr val="92D050"/>
                </a:solidFill>
                <a:latin typeface="Calibri"/>
                <a:cs typeface="Calibri"/>
              </a:rPr>
              <a:t>Armazenamento</a:t>
            </a:r>
            <a:r>
              <a:rPr lang="pt-PT" sz="2800" spc="-26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600" spc="-35" noProof="0" dirty="0">
                <a:latin typeface="Calibri"/>
                <a:cs typeface="Calibri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tabLst>
                <a:tab pos="240665" algn="l"/>
              </a:tabLst>
            </a:pPr>
            <a:endParaRPr lang="pt-PT" sz="1600" spc="-35" noProof="0" dirty="0">
              <a:latin typeface="Calibri"/>
              <a:cs typeface="Calibri"/>
            </a:endParaRPr>
          </a:p>
        </p:txBody>
      </p:sp>
      <p:pic>
        <p:nvPicPr>
          <p:cNvPr id="3" name="object 10">
            <a:extLst>
              <a:ext uri="{FF2B5EF4-FFF2-40B4-BE49-F238E27FC236}">
                <a16:creationId xmlns:a16="http://schemas.microsoft.com/office/drawing/2014/main" id="{9E5F9D5A-7F9C-B028-5EF1-9A31CE7023A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980" y="321094"/>
            <a:ext cx="2495867" cy="682117"/>
          </a:xfrm>
          <a:prstGeom prst="rect">
            <a:avLst/>
          </a:prstGeom>
        </p:spPr>
      </p:pic>
      <p:sp>
        <p:nvSpPr>
          <p:cNvPr id="4" name="object 11">
            <a:extLst>
              <a:ext uri="{FF2B5EF4-FFF2-40B4-BE49-F238E27FC236}">
                <a16:creationId xmlns:a16="http://schemas.microsoft.com/office/drawing/2014/main" id="{0C75042E-C2A0-AAAC-9971-C79742DE894E}"/>
              </a:ext>
            </a:extLst>
          </p:cNvPr>
          <p:cNvSpPr txBox="1"/>
          <p:nvPr/>
        </p:nvSpPr>
        <p:spPr>
          <a:xfrm>
            <a:off x="1257096" y="8660003"/>
            <a:ext cx="440817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FCDE264-8EE0-1924-9574-95ED49BA14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8519" r="11111" b="4074"/>
          <a:stretch>
            <a:fillRect/>
          </a:stretch>
        </p:blipFill>
        <p:spPr>
          <a:xfrm>
            <a:off x="3798278" y="2142553"/>
            <a:ext cx="2135409" cy="1594800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108124C0-8F15-0FC0-4AC2-D1EA33A58470}"/>
              </a:ext>
            </a:extLst>
          </p:cNvPr>
          <p:cNvSpPr txBox="1"/>
          <p:nvPr/>
        </p:nvSpPr>
        <p:spPr>
          <a:xfrm>
            <a:off x="1061978" y="1676400"/>
            <a:ext cx="411962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56540" algn="l"/>
              </a:tabLst>
            </a:pPr>
            <a:r>
              <a:rPr lang="pt-PT" sz="1600" spc="-30" noProof="0" dirty="0">
                <a:latin typeface="Calibri"/>
                <a:cs typeface="Calibri"/>
              </a:rPr>
              <a:t>      </a:t>
            </a:r>
            <a:r>
              <a:rPr lang="pt-PT" sz="1600" spc="-30" dirty="0">
                <a:latin typeface="Calibri"/>
                <a:cs typeface="Calibri"/>
              </a:rPr>
              <a:t>Contentores Metálicos (Abertos e Fechados)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C592F42-FF39-E565-F60F-8BC4FCE9F8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8"/>
          <a:stretch>
            <a:fillRect/>
          </a:stretch>
        </p:blipFill>
        <p:spPr>
          <a:xfrm>
            <a:off x="3810000" y="4038600"/>
            <a:ext cx="2134800" cy="172787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CE7454D-E17B-05EB-ACE2-09F3E79A9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742" y="2514600"/>
            <a:ext cx="2134619" cy="159562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6B0FAC7-BE06-ACC7-C64F-2D2B702B14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096" y="4343400"/>
            <a:ext cx="2134619" cy="1595628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5202C52F-C06C-972F-01E8-C1978D9818E6}"/>
              </a:ext>
            </a:extLst>
          </p:cNvPr>
          <p:cNvSpPr txBox="1"/>
          <p:nvPr/>
        </p:nvSpPr>
        <p:spPr>
          <a:xfrm>
            <a:off x="1072757" y="6158670"/>
            <a:ext cx="411962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256540" algn="l"/>
              </a:tabLst>
            </a:pPr>
            <a:r>
              <a:rPr lang="pt-PT" sz="1600" spc="-30" noProof="0" dirty="0">
                <a:latin typeface="Calibri"/>
                <a:cs typeface="Calibri"/>
              </a:rPr>
              <a:t>      </a:t>
            </a:r>
            <a:r>
              <a:rPr lang="pt-PT" sz="1600" spc="-30" dirty="0">
                <a:latin typeface="Calibri"/>
                <a:cs typeface="Calibri"/>
              </a:rPr>
              <a:t>Contentores PEAD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1058146-DF68-6740-F97D-103F684865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0200" y="6705600"/>
            <a:ext cx="1690940" cy="169094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AC140A4-B799-3D4D-4092-F559F07763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0" y="6705600"/>
            <a:ext cx="1418313" cy="161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37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801" y="1187450"/>
            <a:ext cx="4441825" cy="4351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469265" algn="l"/>
              </a:tabLst>
            </a:pPr>
            <a:r>
              <a:rPr lang="pt-PT" sz="2800" spc="-190" noProof="0" dirty="0">
                <a:solidFill>
                  <a:srgbClr val="92D050"/>
                </a:solidFill>
                <a:latin typeface="Calibri"/>
                <a:cs typeface="Calibri"/>
              </a:rPr>
              <a:t>Plantas chave na mão</a:t>
            </a:r>
            <a:endParaRPr lang="pt-PT" sz="28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2720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25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produção </a:t>
            </a:r>
            <a:r>
              <a:rPr lang="pt-PT" sz="2200" spc="-20" noProof="0" dirty="0">
                <a:latin typeface="Calibri"/>
                <a:cs typeface="Calibri"/>
              </a:rPr>
              <a:t>CDR,</a:t>
            </a:r>
            <a:r>
              <a:rPr lang="pt-PT" sz="2200" spc="-140" noProof="0" dirty="0">
                <a:latin typeface="Calibri"/>
                <a:cs typeface="Calibri"/>
              </a:rPr>
              <a:t> </a:t>
            </a:r>
            <a:r>
              <a:rPr lang="pt-PT" sz="2200" spc="-20" noProof="0" dirty="0">
                <a:latin typeface="Calibri"/>
                <a:cs typeface="Calibri"/>
              </a:rPr>
              <a:t>RCD.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15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3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de</a:t>
            </a:r>
            <a:r>
              <a:rPr lang="pt-PT" sz="2200" spc="-70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biomassa.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45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85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de</a:t>
            </a:r>
            <a:r>
              <a:rPr lang="pt-PT" sz="2200" spc="-75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pneumáticos.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15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80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compostagem.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40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5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de</a:t>
            </a:r>
            <a:r>
              <a:rPr lang="pt-PT" sz="2200" spc="-3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classificação</a:t>
            </a:r>
            <a:r>
              <a:rPr lang="pt-PT" sz="2200" spc="-15" noProof="0" dirty="0">
                <a:latin typeface="Calibri"/>
                <a:cs typeface="Calibri"/>
              </a:rPr>
              <a:t> </a:t>
            </a:r>
            <a:r>
              <a:rPr lang="pt-PT" sz="2200" spc="-20" noProof="0" dirty="0">
                <a:latin typeface="Calibri"/>
                <a:cs typeface="Calibri"/>
              </a:rPr>
              <a:t>de</a:t>
            </a:r>
            <a:r>
              <a:rPr lang="pt-PT" sz="2200" spc="-130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resíduos.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5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trituração</a:t>
            </a:r>
            <a:r>
              <a:rPr lang="pt-PT" sz="2200" spc="-35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de</a:t>
            </a:r>
            <a:r>
              <a:rPr lang="pt-PT" sz="2200" spc="-114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metais.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7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Resíduo</a:t>
            </a:r>
            <a:r>
              <a:rPr lang="pt-PT" sz="2200" spc="-65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Hospitalar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40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8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reciclagem</a:t>
            </a:r>
            <a:r>
              <a:rPr lang="pt-PT" sz="2200" spc="-40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de</a:t>
            </a:r>
            <a:r>
              <a:rPr lang="pt-PT" sz="2200" spc="-114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plásticos.</a:t>
            </a:r>
            <a:endParaRPr lang="pt-PT" sz="2200" noProof="0" dirty="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515"/>
              </a:spcBef>
              <a:buFont typeface="Arial"/>
              <a:buChar char="–"/>
              <a:tabLst>
                <a:tab pos="372110" algn="l"/>
              </a:tabLst>
            </a:pPr>
            <a:r>
              <a:rPr lang="pt-PT" sz="2200" noProof="0" dirty="0">
                <a:latin typeface="Calibri"/>
                <a:cs typeface="Calibri"/>
              </a:rPr>
              <a:t>Plantas</a:t>
            </a:r>
            <a:r>
              <a:rPr lang="pt-PT" sz="2200" spc="-30" noProof="0" dirty="0">
                <a:latin typeface="Calibri"/>
                <a:cs typeface="Calibri"/>
              </a:rPr>
              <a:t> </a:t>
            </a:r>
            <a:r>
              <a:rPr lang="pt-PT" sz="2200" spc="-20" noProof="0" dirty="0">
                <a:latin typeface="Calibri"/>
                <a:cs typeface="Calibri"/>
              </a:rPr>
              <a:t>REE.</a:t>
            </a:r>
            <a:endParaRPr lang="pt-PT" sz="22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6104" y="5528513"/>
            <a:ext cx="1922145" cy="994410"/>
          </a:xfrm>
          <a:custGeom>
            <a:avLst/>
            <a:gdLst/>
            <a:ahLst/>
            <a:cxnLst/>
            <a:rect l="l" t="t" r="r" b="b"/>
            <a:pathLst>
              <a:path w="1922145" h="994409">
                <a:moveTo>
                  <a:pt x="1922018" y="0"/>
                </a:moveTo>
                <a:lnTo>
                  <a:pt x="0" y="0"/>
                </a:lnTo>
                <a:lnTo>
                  <a:pt x="0" y="993952"/>
                </a:lnTo>
                <a:lnTo>
                  <a:pt x="1922018" y="993952"/>
                </a:lnTo>
                <a:lnTo>
                  <a:pt x="1922018" y="0"/>
                </a:lnTo>
                <a:close/>
              </a:path>
            </a:pathLst>
          </a:custGeom>
          <a:solidFill>
            <a:srgbClr val="F1F9EA"/>
          </a:solidFill>
        </p:spPr>
        <p:txBody>
          <a:bodyPr wrap="square" lIns="0" tIns="0" rIns="0" bIns="0" rtlCol="0"/>
          <a:lstStyle/>
          <a:p>
            <a:endParaRPr lang="pt-PT" noProof="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50435" y="1956816"/>
            <a:ext cx="2202180" cy="16520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3576" y="5745479"/>
            <a:ext cx="3817620" cy="259689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57096" y="8660003"/>
            <a:ext cx="440817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1292098"/>
            <a:ext cx="57912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240665" algn="l"/>
              </a:tabLst>
            </a:pPr>
            <a:r>
              <a:rPr lang="pt-PT" sz="2800" spc="-280" noProof="0" dirty="0">
                <a:solidFill>
                  <a:srgbClr val="92D050"/>
                </a:solidFill>
                <a:latin typeface="Calibri"/>
                <a:cs typeface="Calibri"/>
              </a:rPr>
              <a:t>Serviços de montagens, manutenção, pós-</a:t>
            </a:r>
            <a:r>
              <a:rPr lang="pt-PT" sz="2800" spc="-155" noProof="0" dirty="0">
                <a:solidFill>
                  <a:srgbClr val="92D050"/>
                </a:solidFill>
                <a:latin typeface="Calibri"/>
                <a:cs typeface="Calibri"/>
              </a:rPr>
              <a:t>venda</a:t>
            </a:r>
            <a:endParaRPr lang="pt-PT" sz="28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6492" y="2160904"/>
            <a:ext cx="3423108" cy="2259593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lang="pt-PT" sz="1800" noProof="0" dirty="0">
                <a:latin typeface="Calibri"/>
                <a:cs typeface="Calibri"/>
              </a:rPr>
              <a:t>- Técnicos</a:t>
            </a:r>
            <a:r>
              <a:rPr lang="pt-PT" sz="1800" spc="-7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de</a:t>
            </a:r>
            <a:r>
              <a:rPr lang="pt-PT" sz="1800" spc="-105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montagem.</a:t>
            </a:r>
            <a:endParaRPr lang="pt-PT" sz="1800" noProof="0" dirty="0">
              <a:latin typeface="Calibri"/>
              <a:cs typeface="Calibri"/>
            </a:endParaRPr>
          </a:p>
          <a:p>
            <a:pPr marL="12700" marR="5080">
              <a:lnSpc>
                <a:spcPts val="3629"/>
              </a:lnSpc>
              <a:spcBef>
                <a:spcPts val="35"/>
              </a:spcBef>
            </a:pPr>
            <a:r>
              <a:rPr lang="pt-PT" sz="1800" spc="-10" noProof="0" dirty="0">
                <a:latin typeface="Calibri"/>
                <a:cs typeface="Calibri"/>
              </a:rPr>
              <a:t>- Oficina</a:t>
            </a:r>
            <a:r>
              <a:rPr lang="pt-PT" sz="1800" spc="-95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mecânica,</a:t>
            </a:r>
            <a:r>
              <a:rPr lang="pt-PT" sz="1800" spc="-55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oficina </a:t>
            </a:r>
            <a:r>
              <a:rPr lang="pt-PT" sz="1800" spc="-10" noProof="0" dirty="0">
                <a:latin typeface="Calibri"/>
                <a:cs typeface="Calibri"/>
              </a:rPr>
              <a:t>técnica.    - Reparação </a:t>
            </a:r>
            <a:r>
              <a:rPr lang="pt-PT" sz="1800" noProof="0" dirty="0">
                <a:latin typeface="Calibri"/>
                <a:cs typeface="Calibri"/>
              </a:rPr>
              <a:t>e</a:t>
            </a:r>
            <a:r>
              <a:rPr lang="pt-PT" sz="1800" spc="-10" noProof="0" dirty="0">
                <a:latin typeface="Calibri"/>
                <a:cs typeface="Calibri"/>
              </a:rPr>
              <a:t> </a:t>
            </a:r>
            <a:r>
              <a:rPr lang="pt-PT" sz="1800" spc="-20" noProof="0" dirty="0">
                <a:latin typeface="Calibri"/>
                <a:cs typeface="Calibri"/>
              </a:rPr>
              <a:t>manutenção</a:t>
            </a:r>
            <a:r>
              <a:rPr lang="pt-PT" sz="1800" spc="-50" noProof="0" dirty="0">
                <a:latin typeface="Calibri"/>
                <a:cs typeface="Calibri"/>
              </a:rPr>
              <a:t> </a:t>
            </a:r>
            <a:r>
              <a:rPr lang="pt-PT" sz="1800" i="1" noProof="0" dirty="0">
                <a:latin typeface="Calibri"/>
                <a:cs typeface="Calibri"/>
              </a:rPr>
              <a:t>in</a:t>
            </a:r>
            <a:r>
              <a:rPr lang="pt-PT" sz="1800" i="1" spc="30" noProof="0" dirty="0">
                <a:latin typeface="Calibri"/>
                <a:cs typeface="Calibri"/>
              </a:rPr>
              <a:t> </a:t>
            </a:r>
            <a:r>
              <a:rPr lang="pt-PT" sz="1800" i="1" spc="-20" noProof="0" dirty="0">
                <a:latin typeface="Calibri"/>
                <a:cs typeface="Calibri"/>
              </a:rPr>
              <a:t>situ</a:t>
            </a:r>
            <a:r>
              <a:rPr lang="pt-PT" sz="1800" spc="-20" noProof="0" dirty="0">
                <a:latin typeface="Calibri"/>
                <a:cs typeface="Calibri"/>
              </a:rPr>
              <a:t>.</a:t>
            </a:r>
            <a:endParaRPr lang="pt-PT" sz="18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lang="pt-PT" sz="1800" noProof="0" dirty="0">
                <a:latin typeface="Calibri"/>
                <a:cs typeface="Calibri"/>
              </a:rPr>
              <a:t>- Peças</a:t>
            </a:r>
            <a:r>
              <a:rPr lang="pt-PT" sz="1800" spc="-25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de</a:t>
            </a:r>
            <a:r>
              <a:rPr lang="pt-PT" sz="1800" spc="-2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Substituição.</a:t>
            </a:r>
            <a:endParaRPr lang="pt-PT" sz="18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lang="pt-PT" sz="1800" noProof="0" dirty="0">
                <a:latin typeface="Calibri"/>
                <a:cs typeface="Calibri"/>
              </a:rPr>
              <a:t>- Veículos</a:t>
            </a:r>
            <a:r>
              <a:rPr lang="pt-PT" sz="1800" spc="-25" noProof="0" dirty="0">
                <a:latin typeface="Calibri"/>
                <a:cs typeface="Calibri"/>
              </a:rPr>
              <a:t> </a:t>
            </a:r>
            <a:r>
              <a:rPr lang="pt-PT" sz="1800" spc="-50" noProof="0" dirty="0">
                <a:latin typeface="Calibri"/>
                <a:cs typeface="Calibri"/>
              </a:rPr>
              <a:t>assistência</a:t>
            </a:r>
            <a:r>
              <a:rPr lang="pt-PT" sz="1800" spc="-7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técnica.</a:t>
            </a:r>
            <a:endParaRPr lang="pt-PT" sz="1800" noProof="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8292" y="4899451"/>
            <a:ext cx="1692567" cy="298105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00721" y="7914043"/>
            <a:ext cx="10699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900" noProof="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lang="pt-PT" sz="900" spc="25" noProof="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pt-PT" sz="900" spc="-10" noProof="0" dirty="0">
                <a:latin typeface="Calibri"/>
                <a:cs typeface="Calibri"/>
              </a:rPr>
              <a:t>-Localização</a:t>
            </a:r>
            <a:r>
              <a:rPr lang="pt-PT" sz="900" spc="25" noProof="0" dirty="0">
                <a:latin typeface="Calibri"/>
                <a:cs typeface="Calibri"/>
              </a:rPr>
              <a:t> </a:t>
            </a:r>
            <a:r>
              <a:rPr lang="pt-PT" sz="900" spc="-10" noProof="0" dirty="0">
                <a:latin typeface="Calibri"/>
                <a:cs typeface="Calibri"/>
              </a:rPr>
              <a:t>Oficinas</a:t>
            </a:r>
            <a:endParaRPr lang="pt-PT" sz="900" noProof="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69575" y="5586183"/>
            <a:ext cx="2073224" cy="154616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57096" y="8323198"/>
            <a:ext cx="440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712" y="1193038"/>
            <a:ext cx="3792854" cy="304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240665" algn="l"/>
              </a:tabLst>
            </a:pPr>
            <a:r>
              <a:rPr lang="pt-PT" sz="2800" spc="-270" noProof="0" dirty="0">
                <a:solidFill>
                  <a:srgbClr val="92D050"/>
                </a:solidFill>
                <a:latin typeface="Calibri"/>
                <a:cs typeface="Calibri"/>
              </a:rPr>
              <a:t>Engenharia e assessoria</a:t>
            </a:r>
            <a:r>
              <a:rPr lang="pt-PT" sz="2800" spc="-270" noProof="0" dirty="0">
                <a:latin typeface="Calibri"/>
                <a:cs typeface="Calibri"/>
              </a:rPr>
              <a:t>.</a:t>
            </a:r>
            <a:endParaRPr lang="pt-PT" sz="2800" noProof="0" dirty="0">
              <a:latin typeface="Calibri"/>
              <a:cs typeface="Calibri"/>
            </a:endParaRPr>
          </a:p>
          <a:p>
            <a:pPr marL="644525" lvl="1" indent="-286385">
              <a:lnSpc>
                <a:spcPct val="100000"/>
              </a:lnSpc>
              <a:spcBef>
                <a:spcPts val="1905"/>
              </a:spcBef>
              <a:buFont typeface="Arial"/>
              <a:buChar char="–"/>
              <a:tabLst>
                <a:tab pos="644525" algn="l"/>
              </a:tabLst>
            </a:pPr>
            <a:r>
              <a:rPr lang="pt-PT" sz="2200" noProof="0" dirty="0">
                <a:latin typeface="Calibri"/>
                <a:cs typeface="Calibri"/>
              </a:rPr>
              <a:t>Integração</a:t>
            </a:r>
            <a:r>
              <a:rPr lang="pt-PT" sz="2200" spc="-35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de</a:t>
            </a:r>
            <a:r>
              <a:rPr lang="pt-PT" sz="2200" spc="-85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sistemas.</a:t>
            </a:r>
            <a:endParaRPr lang="pt-PT" sz="2200" noProof="0" dirty="0">
              <a:latin typeface="Calibri"/>
              <a:cs typeface="Calibri"/>
            </a:endParaRPr>
          </a:p>
          <a:p>
            <a:pPr marL="644525" lvl="1" indent="-286385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644525" algn="l"/>
              </a:tabLst>
            </a:pPr>
            <a:r>
              <a:rPr lang="pt-PT" sz="2200" noProof="0" dirty="0">
                <a:latin typeface="Calibri"/>
                <a:cs typeface="Calibri"/>
              </a:rPr>
              <a:t>Regulação</a:t>
            </a:r>
            <a:r>
              <a:rPr lang="pt-PT" sz="2200" spc="-75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automática.</a:t>
            </a:r>
            <a:endParaRPr lang="pt-PT" sz="2200" noProof="0" dirty="0">
              <a:latin typeface="Calibri"/>
              <a:cs typeface="Calibri"/>
            </a:endParaRPr>
          </a:p>
          <a:p>
            <a:pPr marL="644525" lvl="1" indent="-286385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644525" algn="l"/>
              </a:tabLst>
            </a:pPr>
            <a:r>
              <a:rPr lang="pt-PT" sz="2200" noProof="0" dirty="0">
                <a:latin typeface="Calibri"/>
                <a:cs typeface="Calibri"/>
              </a:rPr>
              <a:t>Aumento</a:t>
            </a:r>
            <a:r>
              <a:rPr lang="pt-PT" sz="2200" spc="-60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de</a:t>
            </a:r>
            <a:r>
              <a:rPr lang="pt-PT" sz="2200" spc="-120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produção.</a:t>
            </a:r>
            <a:endParaRPr lang="pt-PT" sz="2200" noProof="0" dirty="0">
              <a:latin typeface="Calibri"/>
              <a:cs typeface="Calibri"/>
            </a:endParaRPr>
          </a:p>
          <a:p>
            <a:pPr marL="644525" lvl="1" indent="-286385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644525" algn="l"/>
              </a:tabLst>
            </a:pPr>
            <a:r>
              <a:rPr lang="pt-PT" sz="2200" noProof="0" dirty="0">
                <a:latin typeface="Calibri"/>
                <a:cs typeface="Calibri"/>
              </a:rPr>
              <a:t>Engenharia</a:t>
            </a:r>
            <a:r>
              <a:rPr lang="pt-PT" sz="2200" spc="-35" noProof="0" dirty="0">
                <a:latin typeface="Calibri"/>
                <a:cs typeface="Calibri"/>
              </a:rPr>
              <a:t> </a:t>
            </a:r>
            <a:r>
              <a:rPr lang="pt-PT" sz="2200" noProof="0" dirty="0">
                <a:latin typeface="Calibri"/>
                <a:cs typeface="Calibri"/>
              </a:rPr>
              <a:t>de</a:t>
            </a:r>
            <a:r>
              <a:rPr lang="pt-PT" sz="2200" spc="-75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processos.</a:t>
            </a:r>
            <a:endParaRPr lang="pt-PT" sz="2200" noProof="0" dirty="0">
              <a:latin typeface="Calibri"/>
              <a:cs typeface="Calibri"/>
            </a:endParaRPr>
          </a:p>
          <a:p>
            <a:pPr marL="644525" lvl="1" indent="-286385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644525" algn="l"/>
              </a:tabLst>
            </a:pPr>
            <a:r>
              <a:rPr lang="pt-PT" sz="2200" spc="-10" noProof="0" dirty="0">
                <a:latin typeface="Calibri"/>
                <a:cs typeface="Calibri"/>
              </a:rPr>
              <a:t>Automatização.</a:t>
            </a:r>
            <a:endParaRPr lang="pt-PT" sz="2200" noProof="0" dirty="0">
              <a:latin typeface="Calibri"/>
              <a:cs typeface="Calibri"/>
            </a:endParaRPr>
          </a:p>
          <a:p>
            <a:pPr marL="644525" lvl="1" indent="-286385">
              <a:lnSpc>
                <a:spcPct val="100000"/>
              </a:lnSpc>
              <a:spcBef>
                <a:spcPts val="540"/>
              </a:spcBef>
              <a:buFont typeface="Arial"/>
              <a:buChar char="–"/>
              <a:tabLst>
                <a:tab pos="644525" algn="l"/>
              </a:tabLst>
            </a:pPr>
            <a:r>
              <a:rPr lang="pt-PT" sz="2200" noProof="0" dirty="0">
                <a:latin typeface="Calibri"/>
                <a:cs typeface="Calibri"/>
              </a:rPr>
              <a:t>Redução</a:t>
            </a:r>
            <a:r>
              <a:rPr lang="pt-PT" sz="2200" spc="-50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custos</a:t>
            </a:r>
            <a:r>
              <a:rPr lang="pt-PT" sz="2200" spc="-114" noProof="0" dirty="0">
                <a:latin typeface="Calibri"/>
                <a:cs typeface="Calibri"/>
              </a:rPr>
              <a:t> </a:t>
            </a:r>
            <a:r>
              <a:rPr lang="pt-PT" sz="2200" spc="-10" noProof="0" dirty="0">
                <a:latin typeface="Calibri"/>
                <a:cs typeface="Calibri"/>
              </a:rPr>
              <a:t>exploração.</a:t>
            </a:r>
            <a:endParaRPr lang="pt-PT" sz="2200" noProof="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2633" y="4937772"/>
            <a:ext cx="4159948" cy="228522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57096" y="8323198"/>
            <a:ext cx="440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1485645"/>
            <a:ext cx="4726305" cy="596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2500"/>
              </a:lnSpc>
              <a:spcBef>
                <a:spcPts val="100"/>
              </a:spcBef>
            </a:pP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Ambimac,</a:t>
            </a:r>
            <a:r>
              <a:rPr lang="pt-PT" sz="1200" b="1" i="1" spc="-2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Lda.,</a:t>
            </a:r>
            <a:r>
              <a:rPr lang="pt-PT" sz="1200" b="1" i="1" spc="-2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é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uma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empresa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jovem,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inovadora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com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ambição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spc="-25" noProof="0" dirty="0">
                <a:latin typeface="Calibri"/>
                <a:cs typeface="Calibri"/>
              </a:rPr>
              <a:t>ser </a:t>
            </a:r>
            <a:r>
              <a:rPr lang="pt-PT" sz="1200" noProof="0" dirty="0">
                <a:latin typeface="Calibri"/>
                <a:cs typeface="Calibri"/>
              </a:rPr>
              <a:t>uma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referência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na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prestação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serviços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ambientais.</a:t>
            </a:r>
            <a:endParaRPr lang="pt-PT" sz="12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pt-PT" sz="1200" noProof="0" dirty="0">
              <a:latin typeface="Calibri"/>
              <a:cs typeface="Calibri"/>
            </a:endParaRPr>
          </a:p>
          <a:p>
            <a:pPr marL="12700" marR="5715" algn="just">
              <a:lnSpc>
                <a:spcPct val="152600"/>
              </a:lnSpc>
            </a:pPr>
            <a:r>
              <a:rPr lang="pt-PT" sz="1200" noProof="0" dirty="0">
                <a:latin typeface="Calibri"/>
                <a:cs typeface="Calibri"/>
              </a:rPr>
              <a:t>Com</a:t>
            </a:r>
            <a:r>
              <a:rPr lang="pt-PT" sz="1200" spc="254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sede</a:t>
            </a:r>
            <a:r>
              <a:rPr lang="pt-PT" sz="1200" spc="2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em</a:t>
            </a:r>
            <a:r>
              <a:rPr lang="pt-PT" sz="1200" spc="26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Guimarães,</a:t>
            </a:r>
            <a:r>
              <a:rPr lang="pt-PT" sz="1200" spc="26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254" noProof="0" dirty="0"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Ambimac,</a:t>
            </a:r>
            <a:r>
              <a:rPr lang="pt-PT" sz="1200" b="1" i="1" spc="24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Lda.,</a:t>
            </a:r>
            <a:r>
              <a:rPr lang="pt-PT" sz="1200" b="1" i="1" spc="26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criada</a:t>
            </a:r>
            <a:r>
              <a:rPr lang="pt-PT" sz="1200" spc="2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em</a:t>
            </a:r>
            <a:r>
              <a:rPr lang="pt-PT" sz="1200" spc="2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2007,</a:t>
            </a:r>
            <a:r>
              <a:rPr lang="pt-PT" sz="1200" spc="24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dedica-</a:t>
            </a:r>
            <a:r>
              <a:rPr lang="pt-PT" sz="1200" spc="-25" noProof="0" dirty="0">
                <a:latin typeface="Calibri"/>
                <a:cs typeface="Calibri"/>
              </a:rPr>
              <a:t>se </a:t>
            </a:r>
            <a:r>
              <a:rPr lang="pt-PT" sz="1200" noProof="0" dirty="0">
                <a:latin typeface="Calibri"/>
                <a:cs typeface="Calibri"/>
              </a:rPr>
              <a:t>atualmente á representação e comercialização de</a:t>
            </a:r>
            <a:r>
              <a:rPr lang="pt-PT" sz="1200" spc="-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conceituados</a:t>
            </a:r>
            <a:r>
              <a:rPr lang="pt-PT" sz="1200" spc="-10" noProof="0" dirty="0">
                <a:latin typeface="Calibri"/>
                <a:cs typeface="Calibri"/>
              </a:rPr>
              <a:t> fabricantes nacionais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internacionais</a:t>
            </a:r>
            <a:r>
              <a:rPr lang="pt-PT" sz="1200" spc="-1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soluções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nas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mais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diversas</a:t>
            </a:r>
            <a:r>
              <a:rPr lang="pt-PT" sz="1200" spc="-1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áreas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reciclagem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resíduos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sólidos.</a:t>
            </a:r>
            <a:endParaRPr lang="pt-PT" sz="1200" noProof="0" dirty="0">
              <a:latin typeface="Calibri"/>
              <a:cs typeface="Calibri"/>
            </a:endParaRPr>
          </a:p>
          <a:p>
            <a:pPr marL="12700" marR="9525" algn="just">
              <a:lnSpc>
                <a:spcPct val="152500"/>
              </a:lnSpc>
              <a:spcBef>
                <a:spcPts val="1405"/>
              </a:spcBef>
            </a:pP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1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contínua</a:t>
            </a:r>
            <a:r>
              <a:rPr lang="pt-PT" sz="1200" spc="1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atualização</a:t>
            </a:r>
            <a:r>
              <a:rPr lang="pt-PT" sz="1200" spc="14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das</a:t>
            </a:r>
            <a:r>
              <a:rPr lang="pt-PT" sz="1200" spc="15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nossas</a:t>
            </a:r>
            <a:r>
              <a:rPr lang="pt-PT" sz="1200" spc="1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soluções,</a:t>
            </a:r>
            <a:r>
              <a:rPr lang="pt-PT" sz="1200" spc="1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faz</a:t>
            </a:r>
            <a:r>
              <a:rPr lang="pt-PT" sz="1200" spc="1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com</a:t>
            </a:r>
            <a:r>
              <a:rPr lang="pt-PT" sz="1200" spc="16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que</a:t>
            </a:r>
            <a:r>
              <a:rPr lang="pt-PT" sz="1200" spc="14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1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empresa</a:t>
            </a:r>
            <a:r>
              <a:rPr lang="pt-PT" sz="1200" spc="145" noProof="0" dirty="0">
                <a:latin typeface="Calibri"/>
                <a:cs typeface="Calibri"/>
              </a:rPr>
              <a:t> </a:t>
            </a:r>
            <a:r>
              <a:rPr lang="pt-PT" sz="1200" spc="-20" noProof="0" dirty="0">
                <a:latin typeface="Calibri"/>
                <a:cs typeface="Calibri"/>
              </a:rPr>
              <a:t>seja </a:t>
            </a:r>
            <a:r>
              <a:rPr lang="pt-PT" sz="1200" spc="-10" noProof="0" dirty="0">
                <a:latin typeface="Calibri"/>
                <a:cs typeface="Calibri"/>
              </a:rPr>
              <a:t>detentora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uma</a:t>
            </a:r>
            <a:r>
              <a:rPr lang="pt-PT" sz="1200" spc="-10" noProof="0" dirty="0">
                <a:latin typeface="Calibri"/>
                <a:cs typeface="Calibri"/>
              </a:rPr>
              <a:t> gama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diferentes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tipos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equipamentos, apostamos</a:t>
            </a:r>
            <a:r>
              <a:rPr lang="pt-PT" sz="1200" spc="-50" noProof="0" dirty="0">
                <a:latin typeface="Calibri"/>
                <a:cs typeface="Calibri"/>
              </a:rPr>
              <a:t> </a:t>
            </a:r>
            <a:r>
              <a:rPr lang="pt-PT" sz="1200" spc="-25" noProof="0" dirty="0">
                <a:latin typeface="Calibri"/>
                <a:cs typeface="Calibri"/>
              </a:rPr>
              <a:t>na </a:t>
            </a:r>
            <a:r>
              <a:rPr lang="pt-PT" sz="1200" noProof="0" dirty="0">
                <a:latin typeface="Calibri"/>
                <a:cs typeface="Calibri"/>
              </a:rPr>
              <a:t>inovação</a:t>
            </a:r>
            <a:r>
              <a:rPr lang="pt-PT" sz="1200" spc="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da</a:t>
            </a:r>
            <a:r>
              <a:rPr lang="pt-PT" sz="1200" spc="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tecnologia… projetando</a:t>
            </a:r>
            <a:r>
              <a:rPr lang="pt-PT" sz="1200" spc="2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sempre</a:t>
            </a:r>
            <a:r>
              <a:rPr lang="pt-PT" sz="1200" spc="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um</a:t>
            </a:r>
            <a:r>
              <a:rPr lang="pt-PT" sz="1200" spc="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resultado</a:t>
            </a:r>
            <a:r>
              <a:rPr lang="pt-PT" sz="1200" spc="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final</a:t>
            </a:r>
            <a:r>
              <a:rPr lang="pt-PT" sz="1200" spc="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que</a:t>
            </a:r>
            <a:r>
              <a:rPr lang="pt-PT" sz="1200" spc="1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supere </a:t>
            </a:r>
            <a:r>
              <a:rPr lang="pt-PT" sz="1200" noProof="0" dirty="0">
                <a:latin typeface="Calibri"/>
                <a:cs typeface="Calibri"/>
              </a:rPr>
              <a:t>as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expectativas.</a:t>
            </a:r>
            <a:endParaRPr lang="pt-PT" sz="1200" noProof="0" dirty="0">
              <a:latin typeface="Calibri"/>
              <a:cs typeface="Calibri"/>
            </a:endParaRPr>
          </a:p>
          <a:p>
            <a:pPr marL="12700" marR="6985" algn="just">
              <a:lnSpc>
                <a:spcPct val="152500"/>
              </a:lnSpc>
              <a:spcBef>
                <a:spcPts val="1405"/>
              </a:spcBef>
            </a:pPr>
            <a:r>
              <a:rPr lang="pt-PT" sz="1200" noProof="0" dirty="0">
                <a:latin typeface="Calibri"/>
                <a:cs typeface="Calibri"/>
              </a:rPr>
              <a:t>Atenta</a:t>
            </a:r>
            <a:r>
              <a:rPr lang="pt-PT" sz="1200" spc="6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ao</a:t>
            </a:r>
            <a:r>
              <a:rPr lang="pt-PT" sz="1200" spc="5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grau</a:t>
            </a:r>
            <a:r>
              <a:rPr lang="pt-PT" sz="1200" spc="6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6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exigência</a:t>
            </a:r>
            <a:r>
              <a:rPr lang="pt-PT" sz="1200" spc="6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do</a:t>
            </a:r>
            <a:r>
              <a:rPr lang="pt-PT" sz="1200" spc="6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mercado,</a:t>
            </a:r>
            <a:r>
              <a:rPr lang="pt-PT" sz="1200" spc="5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90" noProof="0" dirty="0"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Ambimac,</a:t>
            </a:r>
            <a:r>
              <a:rPr lang="pt-PT" sz="1200" b="1" i="1" spc="6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Lda.,</a:t>
            </a:r>
            <a:r>
              <a:rPr lang="pt-PT" sz="1200" b="1" i="1" spc="7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integra</a:t>
            </a:r>
            <a:r>
              <a:rPr lang="pt-PT" sz="1200" spc="6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na</a:t>
            </a:r>
            <a:r>
              <a:rPr lang="pt-PT" sz="1200" spc="50" noProof="0" dirty="0">
                <a:latin typeface="Calibri"/>
                <a:cs typeface="Calibri"/>
              </a:rPr>
              <a:t> </a:t>
            </a:r>
            <a:r>
              <a:rPr lang="pt-PT" sz="1200" spc="-25" noProof="0" dirty="0">
                <a:latin typeface="Calibri"/>
                <a:cs typeface="Calibri"/>
              </a:rPr>
              <a:t>sua </a:t>
            </a:r>
            <a:r>
              <a:rPr lang="pt-PT" sz="1200" noProof="0" dirty="0">
                <a:latin typeface="Calibri"/>
                <a:cs typeface="Calibri"/>
              </a:rPr>
              <a:t>cultura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Empresarial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-4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Transparência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Rigor,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tendo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como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principal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objetivo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spc="-50" noProof="0" dirty="0">
                <a:latin typeface="Calibri"/>
                <a:cs typeface="Calibri"/>
              </a:rPr>
              <a:t>a </a:t>
            </a:r>
            <a:r>
              <a:rPr lang="pt-PT" sz="1200" noProof="0" dirty="0">
                <a:latin typeface="Calibri"/>
                <a:cs typeface="Calibri"/>
              </a:rPr>
              <a:t>Qualidade</a:t>
            </a:r>
            <a:r>
              <a:rPr lang="pt-PT" sz="1200" spc="-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</a:t>
            </a:r>
            <a:r>
              <a:rPr lang="pt-PT" sz="1200" spc="-1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Satisfação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dos</a:t>
            </a:r>
            <a:r>
              <a:rPr lang="pt-PT" sz="1200" spc="-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nossos</a:t>
            </a:r>
            <a:r>
              <a:rPr lang="pt-PT" sz="1200" spc="-10" noProof="0" dirty="0">
                <a:latin typeface="Calibri"/>
                <a:cs typeface="Calibri"/>
              </a:rPr>
              <a:t> Clientes.</a:t>
            </a:r>
            <a:endParaRPr lang="pt-PT" sz="1200" noProof="0" dirty="0">
              <a:latin typeface="Calibri"/>
              <a:cs typeface="Calibri"/>
            </a:endParaRPr>
          </a:p>
          <a:p>
            <a:pPr marL="12700" marR="6350" algn="just">
              <a:lnSpc>
                <a:spcPct val="153500"/>
              </a:lnSpc>
              <a:spcBef>
                <a:spcPts val="1390"/>
              </a:spcBef>
            </a:pPr>
            <a:r>
              <a:rPr lang="pt-PT" sz="1200" spc="-10" noProof="0" dirty="0">
                <a:latin typeface="Calibri"/>
                <a:cs typeface="Calibri"/>
              </a:rPr>
              <a:t>Orgulhosos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da</a:t>
            </a:r>
            <a:r>
              <a:rPr lang="pt-PT" sz="1200" spc="-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nossa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equipa,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formada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por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profissionais</a:t>
            </a:r>
            <a:r>
              <a:rPr lang="pt-PT" sz="1200" spc="-1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com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mais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30" noProof="0" dirty="0">
                <a:latin typeface="Calibri"/>
                <a:cs typeface="Calibri"/>
              </a:rPr>
              <a:t> 30</a:t>
            </a:r>
            <a:r>
              <a:rPr lang="pt-PT" sz="1200" spc="-20" noProof="0" dirty="0">
                <a:latin typeface="Calibri"/>
                <a:cs typeface="Calibri"/>
              </a:rPr>
              <a:t> anos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experiência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no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sector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do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ambiente,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o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nosso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principal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ativo.</a:t>
            </a:r>
            <a:endParaRPr lang="pt-PT" sz="12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pt-PT" sz="1200" noProof="0" dirty="0">
              <a:latin typeface="Calibri"/>
              <a:cs typeface="Calibri"/>
            </a:endParaRPr>
          </a:p>
          <a:p>
            <a:pPr marL="12700" marR="6985" algn="just">
              <a:lnSpc>
                <a:spcPct val="152500"/>
              </a:lnSpc>
            </a:pPr>
            <a:r>
              <a:rPr lang="pt-PT" sz="1200" noProof="0" dirty="0">
                <a:latin typeface="Calibri"/>
                <a:cs typeface="Calibri"/>
              </a:rPr>
              <a:t>Acreditamos</a:t>
            </a:r>
            <a:r>
              <a:rPr lang="pt-PT" sz="1200" spc="30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num</a:t>
            </a:r>
            <a:r>
              <a:rPr lang="pt-PT" sz="1200" spc="30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relacionamento</a:t>
            </a:r>
            <a:r>
              <a:rPr lang="pt-PT" sz="1200" spc="30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sólido</a:t>
            </a:r>
            <a:r>
              <a:rPr lang="pt-PT" sz="1200" spc="30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com</a:t>
            </a:r>
            <a:r>
              <a:rPr lang="pt-PT" sz="1200" spc="29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o</a:t>
            </a:r>
            <a:r>
              <a:rPr lang="pt-PT" sz="1200" spc="31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cliente,</a:t>
            </a:r>
            <a:r>
              <a:rPr lang="pt-PT" sz="1200" spc="29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procurando</a:t>
            </a:r>
            <a:r>
              <a:rPr lang="pt-PT" sz="1200" spc="290" noProof="0" dirty="0">
                <a:latin typeface="Calibri"/>
                <a:cs typeface="Calibri"/>
              </a:rPr>
              <a:t> </a:t>
            </a:r>
            <a:r>
              <a:rPr lang="pt-PT" sz="1200" spc="-25" noProof="0" dirty="0">
                <a:latin typeface="Calibri"/>
                <a:cs typeface="Calibri"/>
              </a:rPr>
              <a:t>as </a:t>
            </a:r>
            <a:r>
              <a:rPr lang="pt-PT" sz="1200" noProof="0" dirty="0">
                <a:latin typeface="Calibri"/>
                <a:cs typeface="Calibri"/>
              </a:rPr>
              <a:t>melhores</a:t>
            </a:r>
            <a:r>
              <a:rPr lang="pt-PT" sz="1200" spc="14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soluções</a:t>
            </a:r>
            <a:r>
              <a:rPr lang="pt-PT" sz="1200" spc="1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para</a:t>
            </a:r>
            <a:r>
              <a:rPr lang="pt-PT" sz="1200" spc="1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as</a:t>
            </a:r>
            <a:r>
              <a:rPr lang="pt-PT" sz="1200" spc="15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necessidades</a:t>
            </a:r>
            <a:r>
              <a:rPr lang="pt-PT" sz="1200" spc="15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14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problemas</a:t>
            </a:r>
            <a:r>
              <a:rPr lang="pt-PT" sz="1200" spc="15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apresentados,</a:t>
            </a:r>
            <a:r>
              <a:rPr lang="pt-PT" sz="1200" spc="155" noProof="0" dirty="0">
                <a:latin typeface="Calibri"/>
                <a:cs typeface="Calibri"/>
              </a:rPr>
              <a:t> </a:t>
            </a:r>
            <a:r>
              <a:rPr lang="pt-PT" sz="1200" spc="-25" noProof="0" dirty="0">
                <a:latin typeface="Calibri"/>
                <a:cs typeface="Calibri"/>
              </a:rPr>
              <a:t>com </a:t>
            </a:r>
            <a:r>
              <a:rPr lang="pt-PT" sz="1200" noProof="0" dirty="0">
                <a:latin typeface="Calibri"/>
                <a:cs typeface="Calibri"/>
              </a:rPr>
              <a:t>base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em</a:t>
            </a:r>
            <a:r>
              <a:rPr lang="pt-PT" sz="1200" spc="-3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parcerias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sólidas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duradouras.</a:t>
            </a:r>
            <a:endParaRPr lang="pt-PT" sz="1200" noProof="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6664" y="8425688"/>
            <a:ext cx="4954270" cy="35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pt-PT" sz="1100" noProof="0" dirty="0">
                <a:latin typeface="Calibri"/>
                <a:cs typeface="Calibri"/>
              </a:rPr>
              <a:t>Rodovia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de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Covas,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Pavilhão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nº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7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4810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–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565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Guimarães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Portugal</a:t>
            </a:r>
            <a:endParaRPr lang="pt-PT" sz="1100" noProof="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lang="pt-PT" sz="1100" noProof="0" dirty="0">
                <a:latin typeface="Calibri"/>
                <a:cs typeface="Calibri"/>
              </a:rPr>
              <a:t>Tel.: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253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410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040 –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967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948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889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email: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geral@ambimac.com</a:t>
            </a:r>
            <a:r>
              <a:rPr lang="pt-PT" sz="11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2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www.ambimac.com</a:t>
            </a:r>
            <a:endParaRPr lang="pt-PT" sz="12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1624330"/>
            <a:ext cx="4530725" cy="13901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PT" sz="1200" b="1" noProof="0" dirty="0">
                <a:latin typeface="Calibri"/>
                <a:cs typeface="Calibri"/>
              </a:rPr>
              <a:t>A</a:t>
            </a:r>
            <a:r>
              <a:rPr lang="pt-PT" sz="1200" b="1" spc="-20" noProof="0" dirty="0"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Ambimac,</a:t>
            </a:r>
            <a:r>
              <a:rPr lang="pt-PT" sz="1200" b="1" i="1" spc="-3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b="1" i="1" noProof="0" dirty="0">
                <a:solidFill>
                  <a:srgbClr val="92D050"/>
                </a:solidFill>
                <a:latin typeface="Calibri"/>
                <a:cs typeface="Calibri"/>
              </a:rPr>
              <a:t>Lda.,</a:t>
            </a:r>
            <a:r>
              <a:rPr lang="pt-PT" sz="1200" b="1" i="1" spc="-20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possui</a:t>
            </a:r>
            <a:r>
              <a:rPr lang="pt-PT" sz="1200" b="1" spc="-30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4</a:t>
            </a:r>
            <a:r>
              <a:rPr lang="pt-PT" sz="1200" b="1" spc="-20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áreas</a:t>
            </a:r>
            <a:r>
              <a:rPr lang="pt-PT" sz="1200" b="1" spc="-20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de</a:t>
            </a:r>
            <a:r>
              <a:rPr lang="pt-PT" sz="1200" b="1" spc="-40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negócio</a:t>
            </a:r>
            <a:r>
              <a:rPr lang="pt-PT" sz="1200" b="1" spc="-30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na</a:t>
            </a:r>
            <a:r>
              <a:rPr lang="pt-PT" sz="1200" b="1" spc="-25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sua</a:t>
            </a:r>
            <a:r>
              <a:rPr lang="pt-PT" sz="1200" b="1" spc="-30" noProof="0" dirty="0">
                <a:latin typeface="Calibri"/>
                <a:cs typeface="Calibri"/>
              </a:rPr>
              <a:t> </a:t>
            </a:r>
            <a:r>
              <a:rPr lang="pt-PT" sz="1200" b="1" noProof="0" dirty="0">
                <a:latin typeface="Calibri"/>
                <a:cs typeface="Calibri"/>
              </a:rPr>
              <a:t>linha</a:t>
            </a:r>
            <a:r>
              <a:rPr lang="pt-PT" sz="1200" b="1" spc="-25" noProof="0" dirty="0">
                <a:latin typeface="Calibri"/>
                <a:cs typeface="Calibri"/>
              </a:rPr>
              <a:t> </a:t>
            </a:r>
            <a:r>
              <a:rPr lang="pt-PT" sz="1200" b="1" spc="-10" noProof="0" dirty="0">
                <a:latin typeface="Calibri"/>
                <a:cs typeface="Calibri"/>
              </a:rPr>
              <a:t>principal:</a:t>
            </a:r>
            <a:endParaRPr lang="pt-PT" sz="12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lang="pt-PT" sz="1200" noProof="0" dirty="0">
              <a:latin typeface="Calibri"/>
              <a:cs typeface="Calibri"/>
            </a:endParaRPr>
          </a:p>
          <a:p>
            <a:pPr marL="285750" indent="-271145">
              <a:lnSpc>
                <a:spcPct val="100000"/>
              </a:lnSpc>
              <a:buClr>
                <a:srgbClr val="92D050"/>
              </a:buClr>
              <a:buSzPct val="150000"/>
              <a:buFont typeface="Calibri"/>
              <a:buAutoNum type="arabicPeriod"/>
              <a:tabLst>
                <a:tab pos="285750" algn="l"/>
              </a:tabLst>
            </a:pPr>
            <a:r>
              <a:rPr lang="pt-PT" sz="1200" spc="-10" noProof="0" dirty="0">
                <a:latin typeface="Calibri"/>
                <a:cs typeface="Calibri"/>
              </a:rPr>
              <a:t>Comercialização</a:t>
            </a:r>
            <a:r>
              <a:rPr lang="pt-PT" sz="1200" noProof="0" dirty="0">
                <a:latin typeface="Calibri"/>
                <a:cs typeface="Calibri"/>
              </a:rPr>
              <a:t> e</a:t>
            </a:r>
            <a:r>
              <a:rPr lang="pt-PT" sz="1200" spc="-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fabrico</a:t>
            </a:r>
            <a:r>
              <a:rPr lang="pt-PT" sz="1200" spc="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114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equipamentos para resíduos</a:t>
            </a:r>
            <a:r>
              <a:rPr lang="pt-PT" sz="1200" spc="-20" noProof="0" dirty="0">
                <a:latin typeface="Calibri"/>
                <a:cs typeface="Calibri"/>
              </a:rPr>
              <a:t>;</a:t>
            </a:r>
            <a:endParaRPr lang="pt-PT" sz="1200" noProof="0" dirty="0">
              <a:latin typeface="Calibri"/>
              <a:cs typeface="Calibri"/>
            </a:endParaRPr>
          </a:p>
          <a:p>
            <a:pPr marL="285750" indent="-271145">
              <a:lnSpc>
                <a:spcPct val="100000"/>
              </a:lnSpc>
              <a:spcBef>
                <a:spcPts val="409"/>
              </a:spcBef>
              <a:buClr>
                <a:srgbClr val="92D050"/>
              </a:buClr>
              <a:buSzPct val="150000"/>
              <a:buFont typeface="Calibri"/>
              <a:buAutoNum type="arabicPeriod"/>
              <a:tabLst>
                <a:tab pos="285750" algn="l"/>
              </a:tabLst>
            </a:pPr>
            <a:r>
              <a:rPr lang="pt-PT" sz="1200" spc="-10" noProof="0" dirty="0">
                <a:latin typeface="Calibri"/>
                <a:cs typeface="Calibri"/>
              </a:rPr>
              <a:t>Serviços</a:t>
            </a:r>
            <a:r>
              <a:rPr lang="pt-PT" sz="1200" spc="-2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1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montagem,</a:t>
            </a:r>
            <a:r>
              <a:rPr lang="pt-PT" sz="1200" spc="-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assistência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técnica</a:t>
            </a:r>
            <a:r>
              <a:rPr lang="pt-PT" sz="1200" spc="-3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(preventiva</a:t>
            </a:r>
            <a:r>
              <a:rPr lang="pt-PT" sz="1200" spc="-2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e</a:t>
            </a:r>
            <a:r>
              <a:rPr lang="pt-PT" sz="1200" spc="-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curativa);</a:t>
            </a:r>
            <a:endParaRPr lang="pt-PT" sz="1200" noProof="0" dirty="0">
              <a:latin typeface="Calibri"/>
              <a:cs typeface="Calibri"/>
            </a:endParaRPr>
          </a:p>
          <a:p>
            <a:pPr marL="285750" indent="-271145">
              <a:lnSpc>
                <a:spcPct val="100000"/>
              </a:lnSpc>
              <a:spcBef>
                <a:spcPts val="409"/>
              </a:spcBef>
              <a:buClr>
                <a:srgbClr val="92D050"/>
              </a:buClr>
              <a:buSzPct val="150000"/>
              <a:buFont typeface="Calibri"/>
              <a:buAutoNum type="arabicPeriod"/>
              <a:tabLst>
                <a:tab pos="285750" algn="l"/>
              </a:tabLst>
            </a:pPr>
            <a:r>
              <a:rPr lang="pt-PT" sz="1200" noProof="0" dirty="0">
                <a:latin typeface="Calibri"/>
                <a:cs typeface="Calibri"/>
              </a:rPr>
              <a:t>Consultoria</a:t>
            </a:r>
            <a:r>
              <a:rPr lang="pt-PT" sz="1200" spc="-5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Ambiental</a:t>
            </a:r>
            <a:r>
              <a:rPr lang="pt-PT" sz="1200" spc="-15" noProof="0" dirty="0">
                <a:latin typeface="Calibri"/>
                <a:cs typeface="Calibri"/>
              </a:rPr>
              <a:t> </a:t>
            </a:r>
            <a:r>
              <a:rPr lang="pt-PT" sz="1200" spc="-10" noProof="0" dirty="0">
                <a:latin typeface="Calibri"/>
                <a:cs typeface="Calibri"/>
              </a:rPr>
              <a:t>Especializada;</a:t>
            </a:r>
            <a:endParaRPr lang="pt-PT" sz="1200" noProof="0" dirty="0">
              <a:latin typeface="Calibri"/>
              <a:cs typeface="Calibri"/>
            </a:endParaRPr>
          </a:p>
          <a:p>
            <a:pPr marL="285750" indent="-271145">
              <a:lnSpc>
                <a:spcPct val="100000"/>
              </a:lnSpc>
              <a:spcBef>
                <a:spcPts val="395"/>
              </a:spcBef>
              <a:buClr>
                <a:srgbClr val="92D050"/>
              </a:buClr>
              <a:buSzPct val="150000"/>
              <a:buFont typeface="Calibri"/>
              <a:buAutoNum type="arabicPeriod"/>
              <a:tabLst>
                <a:tab pos="285750" algn="l"/>
              </a:tabLst>
            </a:pPr>
            <a:r>
              <a:rPr lang="pt-PT" sz="1200" noProof="0" dirty="0">
                <a:latin typeface="Calibri"/>
                <a:cs typeface="Calibri"/>
              </a:rPr>
              <a:t>Engenharia</a:t>
            </a:r>
            <a:r>
              <a:rPr lang="pt-PT" sz="1200" spc="-10" noProof="0" dirty="0">
                <a:latin typeface="Calibri"/>
                <a:cs typeface="Calibri"/>
              </a:rPr>
              <a:t> </a:t>
            </a:r>
            <a:r>
              <a:rPr lang="pt-PT" sz="1200" noProof="0" dirty="0">
                <a:latin typeface="Calibri"/>
                <a:cs typeface="Calibri"/>
              </a:rPr>
              <a:t>de</a:t>
            </a:r>
            <a:r>
              <a:rPr lang="pt-PT" sz="1200" spc="-10" noProof="0" dirty="0">
                <a:latin typeface="Calibri"/>
                <a:cs typeface="Calibri"/>
              </a:rPr>
              <a:t> Processos,  Soluções Chave em Mão</a:t>
            </a:r>
            <a:endParaRPr lang="pt-PT" sz="12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2532" y="3371722"/>
            <a:ext cx="4734560" cy="314325"/>
          </a:xfrm>
          <a:custGeom>
            <a:avLst/>
            <a:gdLst/>
            <a:ahLst/>
            <a:cxnLst/>
            <a:rect l="l" t="t" r="r" b="b"/>
            <a:pathLst>
              <a:path w="4734560" h="314325">
                <a:moveTo>
                  <a:pt x="4734433" y="0"/>
                </a:moveTo>
                <a:lnTo>
                  <a:pt x="0" y="0"/>
                </a:lnTo>
                <a:lnTo>
                  <a:pt x="0" y="313943"/>
                </a:lnTo>
                <a:lnTo>
                  <a:pt x="4734433" y="313943"/>
                </a:lnTo>
                <a:lnTo>
                  <a:pt x="4734433" y="0"/>
                </a:lnTo>
                <a:close/>
              </a:path>
            </a:pathLst>
          </a:custGeom>
          <a:solidFill>
            <a:srgbClr val="F1F9EA"/>
          </a:solidFill>
        </p:spPr>
        <p:txBody>
          <a:bodyPr wrap="square" lIns="0" tIns="0" rIns="0" bIns="0" rtlCol="0"/>
          <a:lstStyle/>
          <a:p>
            <a:endParaRPr lang="pt-PT" noProof="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0516" y="4303776"/>
            <a:ext cx="4696968" cy="36286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16664" y="8425688"/>
            <a:ext cx="4954270" cy="35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pt-PT" sz="1100" noProof="0" dirty="0">
                <a:latin typeface="Calibri"/>
                <a:cs typeface="Calibri"/>
              </a:rPr>
              <a:t>Rodovia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de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Covas,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Pavilhão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nº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7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4810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–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565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Guimarães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Portugal</a:t>
            </a:r>
            <a:endParaRPr lang="pt-PT" sz="1100" noProof="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lang="pt-PT" sz="1100" noProof="0" dirty="0">
                <a:latin typeface="Calibri"/>
                <a:cs typeface="Calibri"/>
              </a:rPr>
              <a:t>Tel.: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253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410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040 –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967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948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889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email: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geral@ambimac.com</a:t>
            </a:r>
            <a:r>
              <a:rPr lang="pt-PT" sz="11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2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www.ambimac.com</a:t>
            </a:r>
            <a:endParaRPr lang="pt-PT" sz="12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4941" y="1081032"/>
            <a:ext cx="5231765" cy="7743787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371475" indent="-358775">
              <a:lnSpc>
                <a:spcPct val="100000"/>
              </a:lnSpc>
              <a:spcBef>
                <a:spcPts val="225"/>
              </a:spcBef>
              <a:buClr>
                <a:srgbClr val="000000"/>
              </a:buClr>
              <a:buAutoNum type="arabicPeriod"/>
              <a:tabLst>
                <a:tab pos="371475" algn="l"/>
              </a:tabLst>
            </a:pPr>
            <a:r>
              <a:rPr lang="pt-PT" sz="1600" b="1" spc="-10" noProof="0" dirty="0">
                <a:solidFill>
                  <a:srgbClr val="92D050"/>
                </a:solidFill>
                <a:latin typeface="Calibri"/>
                <a:cs typeface="Calibri"/>
              </a:rPr>
              <a:t>Comercialização</a:t>
            </a:r>
            <a:r>
              <a:rPr lang="pt-PT" sz="1600" b="1" spc="-1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600" b="1" noProof="0" dirty="0">
                <a:solidFill>
                  <a:srgbClr val="92D050"/>
                </a:solidFill>
                <a:latin typeface="Calibri"/>
                <a:cs typeface="Calibri"/>
              </a:rPr>
              <a:t>e</a:t>
            </a:r>
            <a:r>
              <a:rPr lang="pt-PT" sz="1600" b="1" spc="-15" noProof="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lang="pt-PT" sz="1600" b="1" noProof="0" dirty="0">
                <a:solidFill>
                  <a:srgbClr val="92D050"/>
                </a:solidFill>
                <a:latin typeface="Calibri"/>
                <a:cs typeface="Calibri"/>
              </a:rPr>
              <a:t>Fabrico</a:t>
            </a:r>
            <a:endParaRPr lang="pt-PT" sz="16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114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noProof="0" dirty="0">
                <a:latin typeface="Calibri"/>
                <a:cs typeface="Calibri"/>
              </a:rPr>
              <a:t>Compactação;</a:t>
            </a:r>
            <a:endParaRPr lang="pt-PT" sz="1400" noProof="0" dirty="0">
              <a:latin typeface="Calibri"/>
              <a:cs typeface="Calibri"/>
            </a:endParaRPr>
          </a:p>
          <a:p>
            <a:pPr marL="1005840" lvl="2" indent="-93345">
              <a:lnSpc>
                <a:spcPts val="1540"/>
              </a:lnSpc>
              <a:spcBef>
                <a:spcPts val="35"/>
              </a:spcBef>
              <a:buSzPct val="127272"/>
              <a:buChar char="-"/>
              <a:tabLst>
                <a:tab pos="1005840" algn="l"/>
              </a:tabLst>
            </a:pPr>
            <a:r>
              <a:rPr lang="pt-PT" sz="1100" noProof="0" dirty="0">
                <a:latin typeface="Calibri"/>
                <a:cs typeface="Calibri"/>
              </a:rPr>
              <a:t>Prensas</a:t>
            </a:r>
            <a:r>
              <a:rPr lang="pt-PT" sz="1100" spc="-4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Horizontais</a:t>
            </a:r>
            <a:r>
              <a:rPr lang="pt-PT" sz="1100" spc="-40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Automáticas</a:t>
            </a:r>
            <a:endParaRPr lang="pt-PT" sz="1100" noProof="0" dirty="0">
              <a:latin typeface="Calibri"/>
              <a:cs typeface="Calibri"/>
            </a:endParaRPr>
          </a:p>
          <a:p>
            <a:pPr marL="1005840" lvl="2" indent="-93345">
              <a:lnSpc>
                <a:spcPts val="1375"/>
              </a:lnSpc>
              <a:buSzPct val="127272"/>
              <a:buChar char="-"/>
              <a:tabLst>
                <a:tab pos="1005840" algn="l"/>
              </a:tabLst>
            </a:pPr>
            <a:r>
              <a:rPr lang="pt-PT" sz="1100" noProof="0" dirty="0">
                <a:latin typeface="Calibri"/>
                <a:cs typeface="Calibri"/>
              </a:rPr>
              <a:t>Prensas</a:t>
            </a:r>
            <a:r>
              <a:rPr lang="pt-PT" sz="1100" spc="-4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Verticais</a:t>
            </a:r>
            <a:endParaRPr lang="pt-PT" sz="1100" noProof="0" dirty="0">
              <a:latin typeface="Calibri"/>
              <a:cs typeface="Calibri"/>
            </a:endParaRPr>
          </a:p>
          <a:p>
            <a:pPr marL="1005840" lvl="2" indent="-93345">
              <a:lnSpc>
                <a:spcPts val="1345"/>
              </a:lnSpc>
              <a:buSzPct val="127272"/>
              <a:buChar char="-"/>
              <a:tabLst>
                <a:tab pos="1005840" algn="l"/>
              </a:tabLst>
            </a:pPr>
            <a:r>
              <a:rPr lang="pt-PT" sz="1100" noProof="0" dirty="0">
                <a:latin typeface="Calibri"/>
                <a:cs typeface="Calibri"/>
              </a:rPr>
              <a:t>Prensas</a:t>
            </a:r>
            <a:r>
              <a:rPr lang="pt-PT" sz="1100" spc="-4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Metais</a:t>
            </a:r>
            <a:endParaRPr lang="pt-PT" sz="1100" noProof="0" dirty="0">
              <a:latin typeface="Calibri"/>
              <a:cs typeface="Calibri"/>
            </a:endParaRPr>
          </a:p>
          <a:p>
            <a:pPr marL="1005840" lvl="2" indent="-93345">
              <a:lnSpc>
                <a:spcPts val="1345"/>
              </a:lnSpc>
              <a:buSzPct val="127272"/>
              <a:buChar char="-"/>
              <a:tabLst>
                <a:tab pos="100584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Compactadores</a:t>
            </a:r>
            <a:r>
              <a:rPr lang="pt-PT" sz="1100" spc="3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Monobloco</a:t>
            </a:r>
            <a:r>
              <a:rPr lang="pt-PT" sz="1100" spc="4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e</a:t>
            </a:r>
            <a:r>
              <a:rPr lang="pt-PT" sz="1100" spc="4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Posto-</a:t>
            </a:r>
            <a:r>
              <a:rPr lang="pt-PT" sz="1100" spc="-20" noProof="0" dirty="0">
                <a:latin typeface="Calibri"/>
                <a:cs typeface="Calibri"/>
              </a:rPr>
              <a:t>fixo</a:t>
            </a:r>
            <a:endParaRPr lang="pt-PT" sz="1100" noProof="0" dirty="0">
              <a:latin typeface="Calibri"/>
              <a:cs typeface="Calibri"/>
            </a:endParaRPr>
          </a:p>
          <a:p>
            <a:pPr marL="1005840" lvl="2" indent="-93345">
              <a:lnSpc>
                <a:spcPts val="1510"/>
              </a:lnSpc>
              <a:buSzPct val="127272"/>
              <a:buChar char="-"/>
              <a:tabLst>
                <a:tab pos="1005840" algn="l"/>
              </a:tabLst>
            </a:pPr>
            <a:r>
              <a:rPr lang="pt-PT" sz="1100" noProof="0" dirty="0">
                <a:latin typeface="Calibri"/>
                <a:cs typeface="Calibri"/>
              </a:rPr>
              <a:t>Estações</a:t>
            </a:r>
            <a:r>
              <a:rPr lang="pt-PT" sz="1100" spc="-3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de</a:t>
            </a:r>
            <a:r>
              <a:rPr lang="pt-PT" sz="1100" spc="-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Transferência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56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noProof="0" dirty="0">
                <a:latin typeface="Calibri"/>
                <a:cs typeface="Calibri"/>
              </a:rPr>
              <a:t>Trituração;</a:t>
            </a:r>
            <a:endParaRPr lang="pt-PT" sz="1400" noProof="0" dirty="0">
              <a:latin typeface="Calibri"/>
              <a:cs typeface="Calibri"/>
            </a:endParaRPr>
          </a:p>
          <a:p>
            <a:pPr marL="871220" lvl="2">
              <a:lnSpc>
                <a:spcPct val="100000"/>
              </a:lnSpc>
              <a:spcBef>
                <a:spcPts val="25"/>
              </a:spcBef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-   Trituradores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Moinhos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Granuladores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2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noProof="0" dirty="0">
                <a:latin typeface="Calibri"/>
                <a:cs typeface="Calibri"/>
              </a:rPr>
              <a:t>Transporte;</a:t>
            </a:r>
            <a:endParaRPr lang="pt-PT" sz="14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35"/>
              </a:spcBef>
              <a:buChar char="-"/>
              <a:tabLst>
                <a:tab pos="1002030" algn="l"/>
              </a:tabLst>
            </a:pPr>
            <a:r>
              <a:rPr lang="pt-PT" sz="1100" noProof="0" dirty="0">
                <a:latin typeface="Calibri"/>
                <a:cs typeface="Calibri"/>
              </a:rPr>
              <a:t>Tapetes</a:t>
            </a:r>
            <a:r>
              <a:rPr lang="pt-PT" sz="1100" spc="-35" noProof="0" dirty="0">
                <a:latin typeface="Calibri"/>
                <a:cs typeface="Calibri"/>
              </a:rPr>
              <a:t> transportadores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Parafuso Sem-fins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0"/>
              </a:spcBef>
              <a:buChar char="-"/>
              <a:tabLst>
                <a:tab pos="1002030" algn="l"/>
              </a:tabLst>
            </a:pPr>
            <a:r>
              <a:rPr lang="pt-PT" sz="1100" noProof="0" dirty="0">
                <a:latin typeface="Calibri"/>
                <a:cs typeface="Calibri"/>
              </a:rPr>
              <a:t>Pisos</a:t>
            </a:r>
            <a:r>
              <a:rPr lang="pt-PT" sz="1100" spc="-10" noProof="0" dirty="0">
                <a:latin typeface="Calibri"/>
                <a:cs typeface="Calibri"/>
              </a:rPr>
              <a:t> moveis</a:t>
            </a:r>
          </a:p>
          <a:p>
            <a:pPr marL="1002030" lvl="2" indent="-130810">
              <a:lnSpc>
                <a:spcPct val="100000"/>
              </a:lnSpc>
              <a:spcBef>
                <a:spcPts val="20"/>
              </a:spcBef>
              <a:buChar char="-"/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Sistemas Aspiração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2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noProof="0" dirty="0">
                <a:latin typeface="Calibri"/>
                <a:cs typeface="Calibri"/>
              </a:rPr>
              <a:t>Sistemas</a:t>
            </a:r>
            <a:r>
              <a:rPr lang="pt-PT" sz="1400" spc="-30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de</a:t>
            </a:r>
            <a:r>
              <a:rPr lang="pt-PT" sz="1400" spc="-75" noProof="0" dirty="0">
                <a:latin typeface="Calibri"/>
                <a:cs typeface="Calibri"/>
              </a:rPr>
              <a:t> </a:t>
            </a:r>
            <a:r>
              <a:rPr lang="pt-PT" sz="1400" spc="-10" noProof="0" dirty="0">
                <a:latin typeface="Calibri"/>
                <a:cs typeface="Calibri"/>
              </a:rPr>
              <a:t>Separação;</a:t>
            </a:r>
            <a:endParaRPr lang="pt-PT" sz="14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noProof="0" dirty="0">
                <a:latin typeface="Calibri"/>
                <a:cs typeface="Calibri"/>
              </a:rPr>
              <a:t>Vibrantes,</a:t>
            </a:r>
            <a:r>
              <a:rPr lang="pt-PT" sz="1100" spc="-50" noProof="0" dirty="0">
                <a:latin typeface="Calibri"/>
                <a:cs typeface="Calibri"/>
              </a:rPr>
              <a:t> </a:t>
            </a: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noProof="0" dirty="0">
                <a:latin typeface="Calibri"/>
                <a:cs typeface="Calibri"/>
              </a:rPr>
              <a:t>Discos, </a:t>
            </a: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noProof="0" dirty="0">
                <a:latin typeface="Calibri"/>
                <a:cs typeface="Calibri"/>
              </a:rPr>
              <a:t>Separadores</a:t>
            </a:r>
            <a:r>
              <a:rPr lang="pt-PT" sz="1100" spc="18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Balísticos,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noProof="0" dirty="0">
                <a:latin typeface="Calibri"/>
                <a:cs typeface="Calibri"/>
              </a:rPr>
              <a:t>Rotativos</a:t>
            </a:r>
            <a:r>
              <a:rPr lang="pt-PT" sz="1100" spc="-40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(Trommel)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9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noProof="0" dirty="0">
                <a:latin typeface="Calibri"/>
                <a:cs typeface="Calibri"/>
              </a:rPr>
              <a:t>Compostagem</a:t>
            </a:r>
            <a:endParaRPr lang="pt-PT" sz="14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Revolvedores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Crivos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9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noProof="0" dirty="0">
                <a:latin typeface="Calibri"/>
                <a:cs typeface="Calibri"/>
              </a:rPr>
              <a:t>Biomassa</a:t>
            </a:r>
            <a:endParaRPr lang="pt-PT" sz="1400" noProof="0" dirty="0">
              <a:latin typeface="Calibri"/>
              <a:cs typeface="Calibri"/>
            </a:endParaRPr>
          </a:p>
          <a:p>
            <a:pPr marL="947419" lvl="2" indent="-74295">
              <a:lnSpc>
                <a:spcPct val="100000"/>
              </a:lnSpc>
              <a:spcBef>
                <a:spcPts val="35"/>
              </a:spcBef>
              <a:buChar char="-"/>
              <a:tabLst>
                <a:tab pos="947419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Bio Trituradores</a:t>
            </a:r>
            <a:endParaRPr lang="pt-PT" sz="1100" noProof="0" dirty="0">
              <a:latin typeface="Calibri"/>
              <a:cs typeface="Calibri"/>
            </a:endParaRPr>
          </a:p>
          <a:p>
            <a:pPr marL="947419" lvl="2" indent="-74295">
              <a:lnSpc>
                <a:spcPct val="100000"/>
              </a:lnSpc>
              <a:spcBef>
                <a:spcPts val="30"/>
              </a:spcBef>
              <a:buChar char="-"/>
              <a:tabLst>
                <a:tab pos="947419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Pelletes</a:t>
            </a:r>
            <a:endParaRPr lang="pt-PT" sz="1100" noProof="0" dirty="0">
              <a:latin typeface="Calibri"/>
              <a:cs typeface="Calibri"/>
            </a:endParaRPr>
          </a:p>
          <a:p>
            <a:pPr marL="947419" lvl="2" indent="-74295">
              <a:lnSpc>
                <a:spcPct val="100000"/>
              </a:lnSpc>
              <a:spcBef>
                <a:spcPts val="20"/>
              </a:spcBef>
              <a:buChar char="-"/>
              <a:tabLst>
                <a:tab pos="947419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Briquetes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noProof="0" dirty="0">
                <a:latin typeface="Calibri"/>
                <a:cs typeface="Calibri"/>
              </a:rPr>
              <a:t>Sistemas</a:t>
            </a:r>
            <a:r>
              <a:rPr lang="pt-PT" sz="1400" spc="-25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de</a:t>
            </a:r>
            <a:r>
              <a:rPr lang="pt-PT" sz="1400" spc="-30" noProof="0" dirty="0">
                <a:latin typeface="Calibri"/>
                <a:cs typeface="Calibri"/>
              </a:rPr>
              <a:t> </a:t>
            </a:r>
            <a:r>
              <a:rPr lang="pt-PT" sz="1400" spc="-10" noProof="0" dirty="0">
                <a:latin typeface="Calibri"/>
                <a:cs typeface="Calibri"/>
              </a:rPr>
              <a:t>Separação</a:t>
            </a:r>
            <a:endParaRPr lang="pt-PT" sz="1400" noProof="0" dirty="0">
              <a:latin typeface="Calibri"/>
              <a:cs typeface="Calibri"/>
            </a:endParaRPr>
          </a:p>
          <a:p>
            <a:pPr marL="947419" lvl="2" indent="-74295">
              <a:lnSpc>
                <a:spcPct val="100000"/>
              </a:lnSpc>
              <a:spcBef>
                <a:spcPts val="35"/>
              </a:spcBef>
              <a:buChar char="-"/>
              <a:tabLst>
                <a:tab pos="947419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Triagens</a:t>
            </a:r>
            <a:endParaRPr lang="pt-PT" sz="1100" noProof="0" dirty="0">
              <a:latin typeface="Calibri"/>
              <a:cs typeface="Calibri"/>
            </a:endParaRPr>
          </a:p>
          <a:p>
            <a:pPr marL="947419" lvl="2" indent="-74295">
              <a:lnSpc>
                <a:spcPct val="100000"/>
              </a:lnSpc>
              <a:spcBef>
                <a:spcPts val="25"/>
              </a:spcBef>
              <a:buChar char="-"/>
              <a:tabLst>
                <a:tab pos="947419" algn="l"/>
              </a:tabLst>
            </a:pPr>
            <a:r>
              <a:rPr lang="pt-PT" sz="1100" spc="-10" noProof="0" dirty="0">
                <a:latin typeface="Calibri"/>
                <a:cs typeface="Calibri"/>
              </a:rPr>
              <a:t>Ótico</a:t>
            </a:r>
            <a:endParaRPr lang="pt-PT" sz="1100" noProof="0" dirty="0">
              <a:latin typeface="Calibri"/>
              <a:cs typeface="Calibri"/>
            </a:endParaRPr>
          </a:p>
          <a:p>
            <a:pPr marL="947419" lvl="2" indent="-74295">
              <a:lnSpc>
                <a:spcPct val="100000"/>
              </a:lnSpc>
              <a:spcBef>
                <a:spcPts val="25"/>
              </a:spcBef>
              <a:buChar char="-"/>
              <a:tabLst>
                <a:tab pos="947419" algn="l"/>
              </a:tabLst>
            </a:pPr>
            <a:r>
              <a:rPr lang="pt-PT" sz="1100" spc="-25" noProof="0" dirty="0">
                <a:latin typeface="Calibri"/>
                <a:cs typeface="Calibri"/>
              </a:rPr>
              <a:t>Ar</a:t>
            </a:r>
            <a:endParaRPr lang="pt-PT" sz="1100" spc="-25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9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dirty="0">
                <a:latin typeface="Calibri"/>
                <a:cs typeface="Calibri"/>
              </a:rPr>
              <a:t>Armazenamento</a:t>
            </a:r>
            <a:endParaRPr lang="pt-PT" sz="14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dirty="0">
                <a:latin typeface="Calibri"/>
                <a:cs typeface="Calibri"/>
              </a:rPr>
              <a:t>Contentores Metálicos (Abertos e Fechados)</a:t>
            </a:r>
            <a:endParaRPr lang="pt-PT" sz="1100" noProof="0" dirty="0">
              <a:latin typeface="Calibri"/>
              <a:cs typeface="Calibri"/>
            </a:endParaRPr>
          </a:p>
          <a:p>
            <a:pPr marL="1002030" lvl="2" indent="-130810">
              <a:lnSpc>
                <a:spcPct val="100000"/>
              </a:lnSpc>
              <a:spcBef>
                <a:spcPts val="25"/>
              </a:spcBef>
              <a:buChar char="-"/>
              <a:tabLst>
                <a:tab pos="1002030" algn="l"/>
              </a:tabLst>
            </a:pPr>
            <a:r>
              <a:rPr lang="pt-PT" sz="1100" spc="-10" dirty="0">
                <a:latin typeface="Calibri"/>
                <a:cs typeface="Calibri"/>
              </a:rPr>
              <a:t>Contentores PEAD</a:t>
            </a:r>
            <a:endParaRPr lang="pt-PT" sz="11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spcBef>
                <a:spcPts val="695"/>
              </a:spcBef>
              <a:buFont typeface="Symbol"/>
              <a:buChar char=""/>
              <a:tabLst>
                <a:tab pos="642620" algn="l"/>
              </a:tabLst>
            </a:pPr>
            <a:r>
              <a:rPr lang="pt-PT" sz="1400" spc="-10" noProof="0" dirty="0">
                <a:latin typeface="Calibri"/>
                <a:cs typeface="Calibri"/>
              </a:rPr>
              <a:t>Plantas</a:t>
            </a:r>
            <a:r>
              <a:rPr lang="pt-PT" sz="1400" spc="-30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Chave</a:t>
            </a:r>
            <a:r>
              <a:rPr lang="pt-PT" sz="1400" spc="-25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na</a:t>
            </a:r>
            <a:r>
              <a:rPr lang="pt-PT" sz="1400" spc="-25" noProof="0" dirty="0">
                <a:latin typeface="Calibri"/>
                <a:cs typeface="Calibri"/>
              </a:rPr>
              <a:t> Mão</a:t>
            </a:r>
            <a:endParaRPr lang="pt-PT" sz="1400" noProof="0" dirty="0">
              <a:latin typeface="Calibri"/>
              <a:cs typeface="Calibri"/>
            </a:endParaRPr>
          </a:p>
          <a:p>
            <a:pPr marL="642620" lvl="1" indent="-271145">
              <a:lnSpc>
                <a:spcPct val="100000"/>
              </a:lnSpc>
              <a:buFont typeface="Symbol"/>
              <a:buChar char=""/>
              <a:tabLst>
                <a:tab pos="642620" algn="l"/>
              </a:tabLst>
            </a:pPr>
            <a:r>
              <a:rPr lang="pt-PT" sz="1400" noProof="0" dirty="0">
                <a:latin typeface="Calibri"/>
                <a:cs typeface="Calibri"/>
              </a:rPr>
              <a:t>Serviços</a:t>
            </a:r>
            <a:r>
              <a:rPr lang="pt-PT" sz="1400" spc="-5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de</a:t>
            </a:r>
            <a:r>
              <a:rPr lang="pt-PT" sz="1400" spc="-15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Montagem,</a:t>
            </a:r>
            <a:r>
              <a:rPr lang="pt-PT" sz="1400" spc="-15" noProof="0" dirty="0">
                <a:latin typeface="Calibri"/>
                <a:cs typeface="Calibri"/>
              </a:rPr>
              <a:t> </a:t>
            </a:r>
            <a:r>
              <a:rPr lang="pt-PT" sz="1400" spc="-10" noProof="0" dirty="0">
                <a:latin typeface="Calibri"/>
                <a:cs typeface="Calibri"/>
              </a:rPr>
              <a:t>Manutenção, </a:t>
            </a:r>
            <a:r>
              <a:rPr lang="pt-PT" sz="1400" noProof="0" dirty="0">
                <a:latin typeface="Calibri"/>
                <a:cs typeface="Calibri"/>
              </a:rPr>
              <a:t>Pós-venda</a:t>
            </a:r>
            <a:r>
              <a:rPr lang="pt-PT" sz="1400" spc="-20" noProof="0" dirty="0">
                <a:latin typeface="Calibri"/>
                <a:cs typeface="Calibri"/>
              </a:rPr>
              <a:t> </a:t>
            </a:r>
            <a:r>
              <a:rPr lang="pt-PT" sz="1400" noProof="0" dirty="0">
                <a:latin typeface="Calibri"/>
                <a:cs typeface="Calibri"/>
              </a:rPr>
              <a:t>e</a:t>
            </a:r>
            <a:r>
              <a:rPr lang="pt-PT" sz="1400" spc="-15" noProof="0" dirty="0">
                <a:latin typeface="Calibri"/>
                <a:cs typeface="Calibri"/>
              </a:rPr>
              <a:t> </a:t>
            </a:r>
            <a:r>
              <a:rPr lang="pt-PT" sz="1400" spc="-10" noProof="0" dirty="0">
                <a:latin typeface="Calibri"/>
                <a:cs typeface="Calibri"/>
              </a:rPr>
              <a:t>Consumíveis</a:t>
            </a:r>
            <a:endParaRPr lang="pt-PT" sz="1400" noProof="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292" y="294081"/>
            <a:ext cx="2495867" cy="68211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6664" y="8610600"/>
            <a:ext cx="4954270" cy="35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50"/>
              </a:lnSpc>
            </a:pPr>
            <a:r>
              <a:rPr lang="pt-PT" sz="1100" noProof="0" dirty="0">
                <a:latin typeface="Calibri"/>
                <a:cs typeface="Calibri"/>
              </a:rPr>
              <a:t>Rodovia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de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Covas,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Pavilhão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nº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7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4810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–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565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Guimarães</a:t>
            </a:r>
            <a:r>
              <a:rPr lang="pt-PT" sz="1100" spc="-1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spc="-10" noProof="0" dirty="0">
                <a:latin typeface="Calibri"/>
                <a:cs typeface="Calibri"/>
              </a:rPr>
              <a:t>Portugal</a:t>
            </a:r>
            <a:endParaRPr lang="pt-PT" sz="1100" noProof="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lang="pt-PT" sz="1100" noProof="0" dirty="0">
                <a:latin typeface="Calibri"/>
                <a:cs typeface="Calibri"/>
              </a:rPr>
              <a:t>Tel.:</a:t>
            </a:r>
            <a:r>
              <a:rPr lang="pt-PT" sz="1100" spc="-2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253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410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040 –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967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948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889</a:t>
            </a:r>
            <a:r>
              <a:rPr lang="pt-PT" sz="1100" spc="-20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email: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1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geral@ambimac.com</a:t>
            </a:r>
            <a:r>
              <a:rPr lang="pt-PT" sz="11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100" noProof="0" dirty="0">
                <a:latin typeface="Calibri"/>
                <a:cs typeface="Calibri"/>
              </a:rPr>
              <a:t>/</a:t>
            </a:r>
            <a:r>
              <a:rPr lang="pt-PT" sz="1100" spc="-15" noProof="0" dirty="0">
                <a:latin typeface="Calibri"/>
                <a:cs typeface="Calibri"/>
              </a:rPr>
              <a:t> </a:t>
            </a:r>
            <a:r>
              <a:rPr lang="pt-PT" sz="12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www.ambimac.com</a:t>
            </a:r>
            <a:endParaRPr lang="pt-PT" sz="12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6356" y="4694847"/>
            <a:ext cx="270624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SzPct val="120000"/>
              <a:tabLst>
                <a:tab pos="579755" algn="l"/>
              </a:tabLst>
            </a:pPr>
            <a:r>
              <a:rPr lang="pt-PT" sz="2000" spc="-20" noProof="0" dirty="0">
                <a:latin typeface="Calibri"/>
                <a:cs typeface="Calibri"/>
              </a:rPr>
              <a:t>Compactador Monobloco</a:t>
            </a:r>
            <a:endParaRPr lang="pt-PT" sz="20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8132" y="5877712"/>
            <a:ext cx="307435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SzPct val="120000"/>
              <a:tabLst>
                <a:tab pos="240665" algn="l"/>
              </a:tabLst>
            </a:pPr>
            <a:r>
              <a:rPr lang="pt-PT" sz="2000" spc="-25" noProof="0" dirty="0">
                <a:latin typeface="Calibri"/>
                <a:cs typeface="Calibri"/>
              </a:rPr>
              <a:t>        Compactador Posto</a:t>
            </a:r>
            <a:r>
              <a:rPr lang="pt-PT" sz="2000" spc="-6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–</a:t>
            </a:r>
            <a:r>
              <a:rPr lang="pt-PT" sz="2000" spc="-60" noProof="0" dirty="0">
                <a:latin typeface="Calibri"/>
                <a:cs typeface="Calibri"/>
              </a:rPr>
              <a:t> </a:t>
            </a:r>
            <a:r>
              <a:rPr lang="pt-PT" sz="2000" spc="-20" noProof="0" dirty="0">
                <a:latin typeface="Calibri"/>
                <a:cs typeface="Calibri"/>
              </a:rPr>
              <a:t>Fixo</a:t>
            </a:r>
            <a:endParaRPr lang="pt-PT" sz="2000" noProof="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7254" y="1152690"/>
            <a:ext cx="2231212" cy="15731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547" y="3823893"/>
            <a:ext cx="2092032" cy="15861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44314" y="2817469"/>
            <a:ext cx="1663331" cy="164214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8132" y="6369025"/>
            <a:ext cx="1985556" cy="174880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00728" y="5475859"/>
            <a:ext cx="2072639" cy="186154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026435" y="7624559"/>
            <a:ext cx="360296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SzPct val="120000"/>
              <a:tabLst>
                <a:tab pos="240665" algn="l"/>
              </a:tabLst>
            </a:pPr>
            <a:r>
              <a:rPr lang="pt-PT" sz="2000" noProof="0" dirty="0">
                <a:latin typeface="Calibri"/>
                <a:cs typeface="Calibri"/>
              </a:rPr>
              <a:t>Compactador Parafuso</a:t>
            </a:r>
            <a:r>
              <a:rPr lang="pt-PT" sz="2000" spc="-65" noProof="0" dirty="0">
                <a:latin typeface="Calibri"/>
                <a:cs typeface="Calibri"/>
              </a:rPr>
              <a:t> </a:t>
            </a:r>
            <a:r>
              <a:rPr lang="pt-PT" sz="2000" spc="-20" noProof="0" dirty="0">
                <a:latin typeface="Calibri"/>
                <a:cs typeface="Calibri"/>
              </a:rPr>
              <a:t>Sem-</a:t>
            </a:r>
            <a:r>
              <a:rPr lang="pt-PT" sz="2000" spc="-25" noProof="0" dirty="0">
                <a:latin typeface="Calibri"/>
                <a:cs typeface="Calibri"/>
              </a:rPr>
              <a:t>Fim</a:t>
            </a:r>
            <a:endParaRPr lang="pt-PT" sz="2000" noProof="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1910" y="1071487"/>
            <a:ext cx="3973829" cy="23743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3380" indent="-360680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373380" algn="l"/>
              </a:tabLst>
            </a:pPr>
            <a:r>
              <a:rPr lang="pt-PT" sz="2800" spc="-290" noProof="0" dirty="0">
                <a:solidFill>
                  <a:srgbClr val="92D050"/>
                </a:solidFill>
                <a:latin typeface="Calibri"/>
                <a:cs typeface="Calibri"/>
              </a:rPr>
              <a:t>Compactação</a:t>
            </a:r>
            <a:endParaRPr lang="pt-PT" sz="28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Clr>
                <a:srgbClr val="92D050"/>
              </a:buClr>
              <a:buFont typeface="Symbol"/>
              <a:buChar char=""/>
            </a:pPr>
            <a:endParaRPr lang="pt-PT" sz="2800" noProof="0" dirty="0">
              <a:latin typeface="Calibri"/>
              <a:cs typeface="Calibri"/>
            </a:endParaRPr>
          </a:p>
          <a:p>
            <a:pPr marL="755015" lvl="1">
              <a:lnSpc>
                <a:spcPct val="100000"/>
              </a:lnSpc>
              <a:spcBef>
                <a:spcPts val="5"/>
              </a:spcBef>
              <a:buSzPct val="120000"/>
              <a:tabLst>
                <a:tab pos="1322070" algn="l"/>
              </a:tabLst>
            </a:pPr>
            <a:r>
              <a:rPr lang="pt-PT" sz="2000" noProof="0" dirty="0">
                <a:latin typeface="Calibri"/>
                <a:cs typeface="Calibri"/>
              </a:rPr>
              <a:t>         Prensa</a:t>
            </a:r>
            <a:r>
              <a:rPr lang="pt-PT" sz="2000" spc="-60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Horizontal</a:t>
            </a:r>
            <a:endParaRPr lang="pt-PT" sz="2000" noProof="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995"/>
              </a:spcBef>
              <a:buFont typeface="Symbol"/>
              <a:buChar char=""/>
            </a:pPr>
            <a:endParaRPr lang="pt-PT" sz="2000" noProof="0" dirty="0">
              <a:latin typeface="Calibri"/>
              <a:cs typeface="Calibri"/>
            </a:endParaRPr>
          </a:p>
          <a:p>
            <a:pPr marL="1843405" lvl="2">
              <a:lnSpc>
                <a:spcPct val="100000"/>
              </a:lnSpc>
              <a:spcBef>
                <a:spcPts val="5"/>
              </a:spcBef>
              <a:buSzPct val="120000"/>
              <a:tabLst>
                <a:tab pos="2410460" algn="l"/>
              </a:tabLst>
            </a:pPr>
            <a:r>
              <a:rPr lang="pt-PT" sz="2000" noProof="0" dirty="0">
                <a:latin typeface="Calibri"/>
                <a:cs typeface="Calibri"/>
              </a:rPr>
              <a:t>         </a:t>
            </a:r>
          </a:p>
          <a:p>
            <a:pPr marL="1843405" lvl="2">
              <a:lnSpc>
                <a:spcPct val="100000"/>
              </a:lnSpc>
              <a:spcBef>
                <a:spcPts val="5"/>
              </a:spcBef>
              <a:buSzPct val="120000"/>
              <a:tabLst>
                <a:tab pos="2410460" algn="l"/>
              </a:tabLst>
            </a:pPr>
            <a:r>
              <a:rPr lang="pt-PT" sz="2000" noProof="0" dirty="0">
                <a:latin typeface="Calibri"/>
                <a:cs typeface="Calibri"/>
              </a:rPr>
              <a:t>         Prensa</a:t>
            </a:r>
            <a:r>
              <a:rPr lang="pt-PT" sz="2000" spc="-60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Vertical</a:t>
            </a:r>
            <a:endParaRPr lang="pt-PT" sz="2000" noProof="0" dirty="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0292" y="235889"/>
            <a:ext cx="2495867" cy="68211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57096" y="8323198"/>
            <a:ext cx="440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9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2256" y="1097026"/>
            <a:ext cx="3974465" cy="6440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0070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560070" algn="l"/>
              </a:tabLst>
            </a:pPr>
            <a:r>
              <a:rPr lang="pt-PT" sz="2800" spc="-285" noProof="0" dirty="0">
                <a:solidFill>
                  <a:srgbClr val="92D050"/>
                </a:solidFill>
                <a:latin typeface="Calibri"/>
                <a:cs typeface="Calibri"/>
              </a:rPr>
              <a:t>Trituração</a:t>
            </a:r>
            <a:endParaRPr lang="pt-PT" sz="28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lang="pt-PT" sz="2800" noProof="0" dirty="0">
              <a:latin typeface="Calibri"/>
              <a:cs typeface="Calibri"/>
            </a:endParaRPr>
          </a:p>
          <a:p>
            <a:pPr marL="374650" marR="427990" indent="-361950">
              <a:lnSpc>
                <a:spcPct val="100800"/>
              </a:lnSpc>
              <a:buFont typeface="Arial"/>
              <a:buChar char="•"/>
              <a:tabLst>
                <a:tab pos="374650" algn="l"/>
              </a:tabLst>
            </a:pPr>
            <a:r>
              <a:rPr lang="pt-PT" sz="2000" spc="-30" noProof="0" dirty="0">
                <a:latin typeface="Calibri"/>
                <a:cs typeface="Calibri"/>
              </a:rPr>
              <a:t>Trituradores</a:t>
            </a:r>
            <a:r>
              <a:rPr lang="pt-PT" sz="2000" spc="-5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primários,</a:t>
            </a:r>
            <a:r>
              <a:rPr lang="pt-PT" sz="2000" spc="-5" noProof="0" dirty="0">
                <a:latin typeface="Calibri"/>
                <a:cs typeface="Calibri"/>
              </a:rPr>
              <a:t> </a:t>
            </a:r>
            <a:r>
              <a:rPr lang="pt-PT" sz="2000" spc="-25" noProof="0" dirty="0">
                <a:latin typeface="Calibri"/>
                <a:cs typeface="Calibri"/>
              </a:rPr>
              <a:t>um </a:t>
            </a:r>
            <a:r>
              <a:rPr lang="pt-PT" sz="2000" noProof="0" dirty="0">
                <a:latin typeface="Calibri"/>
                <a:cs typeface="Calibri"/>
              </a:rPr>
              <a:t>eixo,</a:t>
            </a:r>
            <a:r>
              <a:rPr lang="pt-PT" sz="2000" spc="-3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dois</a:t>
            </a:r>
            <a:r>
              <a:rPr lang="pt-PT" sz="2000" spc="-4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eixos,</a:t>
            </a:r>
            <a:r>
              <a:rPr lang="pt-PT" sz="2000" spc="-3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com</a:t>
            </a:r>
            <a:r>
              <a:rPr lang="pt-PT" sz="2000" spc="-75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grelha, </a:t>
            </a:r>
            <a:r>
              <a:rPr lang="pt-PT" sz="2000" noProof="0" dirty="0">
                <a:latin typeface="Calibri"/>
                <a:cs typeface="Calibri"/>
              </a:rPr>
              <a:t>estáticos</a:t>
            </a:r>
            <a:r>
              <a:rPr lang="pt-PT" sz="2000" spc="-4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e</a:t>
            </a:r>
            <a:r>
              <a:rPr lang="pt-PT" sz="2000" spc="-2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móveis,</a:t>
            </a:r>
            <a:r>
              <a:rPr lang="pt-PT" sz="2000" spc="-4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abre</a:t>
            </a:r>
            <a:r>
              <a:rPr lang="pt-PT" sz="2000" spc="-100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sacos.</a:t>
            </a:r>
            <a:endParaRPr lang="pt-PT" sz="20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  <a:buFont typeface="Arial"/>
              <a:buChar char="•"/>
            </a:pPr>
            <a:endParaRPr lang="pt-PT" sz="2000" noProof="0" dirty="0">
              <a:latin typeface="Calibri"/>
              <a:cs typeface="Calibri"/>
            </a:endParaRPr>
          </a:p>
          <a:p>
            <a:pPr marL="374650" marR="590550" indent="-361950">
              <a:lnSpc>
                <a:spcPct val="101000"/>
              </a:lnSpc>
              <a:buFont typeface="Arial"/>
              <a:buChar char="•"/>
              <a:tabLst>
                <a:tab pos="374650" algn="l"/>
              </a:tabLst>
            </a:pPr>
            <a:r>
              <a:rPr lang="pt-PT" sz="2000" spc="-30" noProof="0" dirty="0">
                <a:latin typeface="Calibri"/>
                <a:cs typeface="Calibri"/>
              </a:rPr>
              <a:t>Trituradores</a:t>
            </a:r>
            <a:r>
              <a:rPr lang="pt-PT" sz="2000" spc="-6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secundários,</a:t>
            </a:r>
            <a:r>
              <a:rPr lang="pt-PT" sz="2000" spc="-20" noProof="0" dirty="0">
                <a:latin typeface="Calibri"/>
                <a:cs typeface="Calibri"/>
              </a:rPr>
              <a:t> </a:t>
            </a:r>
            <a:r>
              <a:rPr lang="pt-PT" sz="2000" spc="-25" noProof="0" dirty="0">
                <a:latin typeface="Calibri"/>
                <a:cs typeface="Calibri"/>
              </a:rPr>
              <a:t>um </a:t>
            </a:r>
            <a:r>
              <a:rPr lang="pt-PT" sz="2000" noProof="0" dirty="0">
                <a:latin typeface="Calibri"/>
                <a:cs typeface="Calibri"/>
              </a:rPr>
              <a:t>eixo,</a:t>
            </a:r>
            <a:r>
              <a:rPr lang="pt-PT" sz="2000" spc="-3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dois</a:t>
            </a:r>
            <a:r>
              <a:rPr lang="pt-PT" sz="2000" spc="-4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eixos</a:t>
            </a:r>
            <a:r>
              <a:rPr lang="pt-PT" sz="2000" spc="-3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com</a:t>
            </a:r>
            <a:r>
              <a:rPr lang="pt-PT" sz="2000" spc="-70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grelha, </a:t>
            </a:r>
            <a:r>
              <a:rPr lang="pt-PT" sz="2000" noProof="0" dirty="0">
                <a:latin typeface="Calibri"/>
                <a:cs typeface="Calibri"/>
              </a:rPr>
              <a:t>quatro</a:t>
            </a:r>
            <a:r>
              <a:rPr lang="pt-PT" sz="2000" spc="-5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eixos</a:t>
            </a:r>
            <a:r>
              <a:rPr lang="pt-PT" sz="2000" spc="114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com</a:t>
            </a:r>
            <a:r>
              <a:rPr lang="pt-PT" sz="2000" spc="-75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grelha</a:t>
            </a:r>
            <a:endParaRPr lang="pt-PT" sz="2000" noProof="0" dirty="0">
              <a:latin typeface="Calibri"/>
              <a:cs typeface="Calibri"/>
            </a:endParaRPr>
          </a:p>
          <a:p>
            <a:pPr marL="374650" marR="1326515" indent="-361950">
              <a:lnSpc>
                <a:spcPct val="120000"/>
              </a:lnSpc>
              <a:spcBef>
                <a:spcPts val="2375"/>
              </a:spcBef>
              <a:buFont typeface="Arial"/>
              <a:buChar char="•"/>
              <a:tabLst>
                <a:tab pos="374650" algn="l"/>
              </a:tabLst>
            </a:pPr>
            <a:r>
              <a:rPr lang="pt-PT" sz="2000" noProof="0" dirty="0">
                <a:latin typeface="Calibri"/>
                <a:cs typeface="Calibri"/>
              </a:rPr>
              <a:t>Moinhos</a:t>
            </a:r>
            <a:r>
              <a:rPr lang="pt-PT" sz="2000" spc="-25" dirty="0">
                <a:latin typeface="Calibri"/>
                <a:cs typeface="Calibri"/>
              </a:rPr>
              <a:t> e G</a:t>
            </a:r>
            <a:r>
              <a:rPr lang="pt-PT" sz="2000" spc="-10" noProof="0" dirty="0" err="1">
                <a:latin typeface="Calibri"/>
                <a:cs typeface="Calibri"/>
              </a:rPr>
              <a:t>ranuladores</a:t>
            </a:r>
            <a:r>
              <a:rPr lang="pt-PT" sz="2000" spc="-10" noProof="0" dirty="0">
                <a:latin typeface="Calibri"/>
                <a:cs typeface="Calibri"/>
              </a:rPr>
              <a:t>.</a:t>
            </a:r>
            <a:endParaRPr lang="pt-PT" sz="20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pt-PT" sz="2000" noProof="0" dirty="0">
              <a:latin typeface="Calibri"/>
              <a:cs typeface="Calibri"/>
            </a:endParaRPr>
          </a:p>
          <a:p>
            <a:pPr marL="13335" marR="706120">
              <a:lnSpc>
                <a:spcPct val="119600"/>
              </a:lnSpc>
              <a:spcBef>
                <a:spcPts val="5"/>
              </a:spcBef>
            </a:pPr>
            <a:r>
              <a:rPr lang="pt-PT" sz="2000" u="sng" noProof="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Aplicações</a:t>
            </a:r>
            <a:r>
              <a:rPr lang="pt-PT" sz="2000" u="sng" spc="-50" noProof="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t-PT" sz="2000" u="sng" noProof="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lang="pt-PT" sz="2000" u="sng" spc="-5" noProof="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t-PT" sz="2000" u="sng" spc="-10" noProof="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productos</a:t>
            </a:r>
            <a:r>
              <a:rPr lang="pt-PT" sz="2000" spc="-10" noProof="0" dirty="0">
                <a:latin typeface="Calibri"/>
                <a:cs typeface="Calibri"/>
              </a:rPr>
              <a:t>: </a:t>
            </a:r>
            <a:r>
              <a:rPr lang="pt-PT" sz="2000" noProof="0" dirty="0">
                <a:latin typeface="Calibri"/>
                <a:cs typeface="Calibri"/>
              </a:rPr>
              <a:t>Volumosos,</a:t>
            </a:r>
            <a:r>
              <a:rPr lang="pt-PT" sz="2000" spc="-4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resíduo</a:t>
            </a:r>
            <a:r>
              <a:rPr lang="pt-PT" sz="2000" spc="-15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industrial,</a:t>
            </a:r>
            <a:endParaRPr lang="pt-PT" sz="2000" noProof="0" dirty="0">
              <a:latin typeface="Calibri"/>
              <a:cs typeface="Calibri"/>
            </a:endParaRPr>
          </a:p>
          <a:p>
            <a:pPr marL="12700" marR="5080" indent="635">
              <a:lnSpc>
                <a:spcPct val="100299"/>
              </a:lnSpc>
              <a:spcBef>
                <a:spcPts val="5"/>
              </a:spcBef>
            </a:pPr>
            <a:r>
              <a:rPr lang="pt-PT" sz="2000" noProof="0" dirty="0">
                <a:latin typeface="Calibri"/>
                <a:cs typeface="Calibri"/>
              </a:rPr>
              <a:t>resíduo</a:t>
            </a:r>
            <a:r>
              <a:rPr lang="pt-PT" sz="2000" spc="-5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perigoso,</a:t>
            </a:r>
            <a:r>
              <a:rPr lang="pt-PT" sz="2000" spc="-55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pneumáticos, </a:t>
            </a:r>
            <a:r>
              <a:rPr lang="pt-PT" sz="2000" noProof="0" dirty="0">
                <a:latin typeface="Calibri"/>
                <a:cs typeface="Calibri"/>
              </a:rPr>
              <a:t>madeira,</a:t>
            </a:r>
            <a:r>
              <a:rPr lang="pt-PT" sz="2000" spc="-8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plástico,</a:t>
            </a:r>
            <a:r>
              <a:rPr lang="pt-PT" sz="2000" spc="-10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metais</a:t>
            </a:r>
            <a:r>
              <a:rPr lang="pt-PT" sz="2000" spc="-8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ferrosos</a:t>
            </a:r>
            <a:r>
              <a:rPr lang="pt-PT" sz="2000" spc="-85" noProof="0" dirty="0">
                <a:latin typeface="Calibri"/>
                <a:cs typeface="Calibri"/>
              </a:rPr>
              <a:t> </a:t>
            </a:r>
            <a:r>
              <a:rPr lang="pt-PT" sz="2000" spc="-50" noProof="0" dirty="0">
                <a:latin typeface="Calibri"/>
                <a:cs typeface="Calibri"/>
              </a:rPr>
              <a:t>e </a:t>
            </a:r>
            <a:r>
              <a:rPr lang="pt-PT" sz="2000" noProof="0" dirty="0">
                <a:latin typeface="Calibri"/>
                <a:cs typeface="Calibri"/>
              </a:rPr>
              <a:t>não</a:t>
            </a:r>
            <a:r>
              <a:rPr lang="pt-PT" sz="2000" spc="-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ferrosos,</a:t>
            </a:r>
            <a:r>
              <a:rPr lang="pt-PT" sz="2000" spc="15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alumínio,</a:t>
            </a:r>
            <a:r>
              <a:rPr lang="pt-PT" sz="2000" spc="-15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vidro,</a:t>
            </a:r>
            <a:r>
              <a:rPr lang="pt-PT" sz="2000" spc="500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resíduos</a:t>
            </a:r>
            <a:r>
              <a:rPr lang="pt-PT" sz="2000" spc="-20" noProof="0" dirty="0">
                <a:latin typeface="Calibri"/>
                <a:cs typeface="Calibri"/>
              </a:rPr>
              <a:t> </a:t>
            </a:r>
            <a:r>
              <a:rPr lang="pt-PT" sz="2000" spc="-10" noProof="0" dirty="0">
                <a:latin typeface="Calibri"/>
                <a:cs typeface="Calibri"/>
              </a:rPr>
              <a:t>confidenciais,</a:t>
            </a:r>
            <a:r>
              <a:rPr lang="pt-PT" sz="2000" spc="-4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CDR,</a:t>
            </a:r>
            <a:r>
              <a:rPr lang="pt-PT" sz="2000" spc="405" noProof="0" dirty="0">
                <a:latin typeface="Calibri"/>
                <a:cs typeface="Calibri"/>
              </a:rPr>
              <a:t> </a:t>
            </a:r>
            <a:r>
              <a:rPr lang="pt-PT" sz="2000" noProof="0" dirty="0">
                <a:latin typeface="Calibri"/>
                <a:cs typeface="Calibri"/>
              </a:rPr>
              <a:t>RCD,</a:t>
            </a:r>
            <a:r>
              <a:rPr lang="pt-PT" sz="2000" spc="-30" noProof="0" dirty="0">
                <a:latin typeface="Calibri"/>
                <a:cs typeface="Calibri"/>
              </a:rPr>
              <a:t> </a:t>
            </a:r>
            <a:r>
              <a:rPr lang="pt-PT" sz="2000" spc="-25" noProof="0" dirty="0">
                <a:latin typeface="Calibri"/>
                <a:cs typeface="Calibri"/>
              </a:rPr>
              <a:t>REE</a:t>
            </a:r>
            <a:endParaRPr lang="pt-PT" sz="2000" noProof="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6428" y="1152144"/>
            <a:ext cx="2284476" cy="163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25467" y="3171444"/>
            <a:ext cx="2511551" cy="18211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35500" y="5448300"/>
            <a:ext cx="1810512" cy="23225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1747" y="302386"/>
            <a:ext cx="2495867" cy="6821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57096" y="8323198"/>
            <a:ext cx="440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712" y="1165605"/>
            <a:ext cx="5716270" cy="154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240665" algn="l"/>
              </a:tabLst>
            </a:pPr>
            <a:r>
              <a:rPr lang="pt-PT" sz="2800" spc="-300" noProof="0" dirty="0">
                <a:solidFill>
                  <a:srgbClr val="92D050"/>
                </a:solidFill>
                <a:latin typeface="Calibri"/>
                <a:cs typeface="Calibri"/>
              </a:rPr>
              <a:t>Transportadores</a:t>
            </a:r>
            <a:endParaRPr lang="pt-PT" sz="28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5"/>
              </a:spcBef>
              <a:buFont typeface="Symbol"/>
              <a:buChar char=""/>
            </a:pPr>
            <a:endParaRPr lang="pt-PT" sz="2800" noProof="0" dirty="0">
              <a:latin typeface="Calibri"/>
              <a:cs typeface="Calibri"/>
            </a:endParaRPr>
          </a:p>
          <a:p>
            <a:pPr marL="298450" marR="5080" indent="-285750">
              <a:lnSpc>
                <a:spcPct val="101800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pt-PT" sz="1800" spc="-30" noProof="0" dirty="0">
                <a:latin typeface="Calibri"/>
                <a:cs typeface="Calibri"/>
              </a:rPr>
              <a:t>Transportadores</a:t>
            </a:r>
            <a:r>
              <a:rPr lang="pt-PT" sz="1800" spc="-5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de</a:t>
            </a:r>
            <a:r>
              <a:rPr lang="pt-PT" sz="1800" spc="-2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rolos,</a:t>
            </a:r>
            <a:r>
              <a:rPr lang="pt-PT" sz="1800" spc="-2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de</a:t>
            </a:r>
            <a:r>
              <a:rPr lang="pt-PT" sz="1800" spc="-2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banda,</a:t>
            </a:r>
            <a:r>
              <a:rPr lang="pt-PT" sz="1800" spc="-25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tapetes</a:t>
            </a:r>
            <a:r>
              <a:rPr lang="pt-PT" sz="1800" spc="-4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de</a:t>
            </a:r>
            <a:r>
              <a:rPr lang="pt-PT" sz="1800" spc="-3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aceleração, </a:t>
            </a:r>
            <a:r>
              <a:rPr lang="pt-PT" sz="1800" noProof="0" dirty="0">
                <a:latin typeface="Calibri"/>
                <a:cs typeface="Calibri"/>
              </a:rPr>
              <a:t>parafuso</a:t>
            </a:r>
            <a:r>
              <a:rPr lang="pt-PT" sz="1800" spc="135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sem-</a:t>
            </a:r>
            <a:r>
              <a:rPr lang="pt-PT" sz="1800" spc="-20" noProof="0" dirty="0">
                <a:latin typeface="Calibri"/>
                <a:cs typeface="Calibri"/>
              </a:rPr>
              <a:t>fim.</a:t>
            </a:r>
            <a:endParaRPr lang="pt-PT" sz="18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400" y="5680329"/>
            <a:ext cx="3657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0665" algn="l"/>
              </a:tabLst>
            </a:pPr>
            <a:r>
              <a:rPr lang="pt-PT" sz="1800" spc="-50" noProof="0" dirty="0">
                <a:latin typeface="Calibri"/>
                <a:cs typeface="Calibri"/>
              </a:rPr>
              <a:t>Tremonhas</a:t>
            </a:r>
            <a:r>
              <a:rPr lang="pt-PT" sz="1800" spc="-8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sem fim.</a:t>
            </a:r>
            <a:r>
              <a:rPr lang="pt-PT" sz="1800" spc="-5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Pisos</a:t>
            </a:r>
            <a:r>
              <a:rPr lang="pt-PT" sz="1800" spc="55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moveis.</a:t>
            </a:r>
            <a:endParaRPr lang="pt-PT" sz="1800" noProof="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3544" y="3096767"/>
            <a:ext cx="2302764" cy="17236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86555" y="3668267"/>
            <a:ext cx="2237231" cy="16764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5048" y="6240779"/>
            <a:ext cx="2660904" cy="1644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10000" y="6527292"/>
            <a:ext cx="2596896" cy="16962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57096" y="8478646"/>
            <a:ext cx="440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712" y="1258569"/>
            <a:ext cx="5625288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240665" algn="l"/>
              </a:tabLst>
            </a:pPr>
            <a:r>
              <a:rPr lang="pt-PT" sz="2800" spc="-185" noProof="0" dirty="0">
                <a:solidFill>
                  <a:srgbClr val="92D050"/>
                </a:solidFill>
                <a:latin typeface="Calibri"/>
                <a:cs typeface="Calibri"/>
              </a:rPr>
              <a:t>Sistemas de Separação</a:t>
            </a:r>
            <a:endParaRPr lang="pt-PT" sz="2800" noProof="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Char char="•"/>
              <a:tabLst>
                <a:tab pos="216535" algn="l"/>
              </a:tabLst>
            </a:pPr>
            <a:r>
              <a:rPr lang="pt-PT" sz="1800" noProof="0" dirty="0">
                <a:latin typeface="Calibri"/>
                <a:cs typeface="Calibri"/>
              </a:rPr>
              <a:t>Crivos</a:t>
            </a:r>
            <a:r>
              <a:rPr lang="pt-PT" sz="1800" spc="-30" noProof="0" dirty="0">
                <a:latin typeface="Calibri"/>
                <a:cs typeface="Calibri"/>
              </a:rPr>
              <a:t> </a:t>
            </a:r>
            <a:r>
              <a:rPr lang="pt-PT" sz="1800" spc="-25" noProof="0" dirty="0">
                <a:latin typeface="Calibri"/>
                <a:cs typeface="Calibri"/>
              </a:rPr>
              <a:t>vibrantes,</a:t>
            </a:r>
            <a:r>
              <a:rPr lang="pt-PT" sz="1800" spc="-7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crivos</a:t>
            </a:r>
            <a:r>
              <a:rPr lang="pt-PT" sz="1800" spc="-35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de</a:t>
            </a:r>
            <a:r>
              <a:rPr lang="pt-PT" sz="1800" spc="-30" noProof="0" dirty="0">
                <a:latin typeface="Calibri"/>
                <a:cs typeface="Calibri"/>
              </a:rPr>
              <a:t> </a:t>
            </a:r>
            <a:r>
              <a:rPr lang="pt-PT" sz="1800" noProof="0" dirty="0">
                <a:latin typeface="Calibri"/>
                <a:cs typeface="Calibri"/>
              </a:rPr>
              <a:t>discos,</a:t>
            </a:r>
            <a:r>
              <a:rPr lang="pt-PT" sz="1800" spc="-3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separadores</a:t>
            </a:r>
            <a:r>
              <a:rPr lang="pt-PT" sz="1800" spc="15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balísticos</a:t>
            </a:r>
            <a:endParaRPr lang="pt-PT" sz="1800" noProof="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712" y="5120377"/>
            <a:ext cx="394888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16535" algn="l"/>
              </a:tabLst>
            </a:pPr>
            <a:r>
              <a:rPr lang="pt-PT" sz="1800" noProof="0" dirty="0">
                <a:latin typeface="Calibri"/>
                <a:cs typeface="Calibri"/>
              </a:rPr>
              <a:t>Crivo</a:t>
            </a:r>
            <a:r>
              <a:rPr lang="pt-PT" sz="1800" spc="-40" noProof="0" dirty="0">
                <a:latin typeface="Calibri"/>
                <a:cs typeface="Calibri"/>
              </a:rPr>
              <a:t> </a:t>
            </a:r>
            <a:r>
              <a:rPr lang="pt-PT" sz="1800" spc="-10" noProof="0" dirty="0">
                <a:latin typeface="Calibri"/>
                <a:cs typeface="Calibri"/>
              </a:rPr>
              <a:t>rotativo </a:t>
            </a:r>
            <a:r>
              <a:rPr lang="pt-PT" sz="1800" spc="-10" noProof="0" dirty="0" err="1">
                <a:latin typeface="Calibri"/>
                <a:cs typeface="Calibri"/>
              </a:rPr>
              <a:t>Trommel</a:t>
            </a:r>
            <a:r>
              <a:rPr lang="pt-PT" sz="1800" spc="-10" noProof="0" dirty="0">
                <a:latin typeface="Calibri"/>
                <a:cs typeface="Calibri"/>
              </a:rPr>
              <a:t> (Fixo e </a:t>
            </a:r>
            <a:r>
              <a:rPr lang="pt-PT" sz="1800" spc="-10" noProof="0" dirty="0" err="1">
                <a:latin typeface="Calibri"/>
                <a:cs typeface="Calibri"/>
              </a:rPr>
              <a:t>Movél</a:t>
            </a:r>
            <a:r>
              <a:rPr lang="pt-PT" sz="1800" spc="-10" noProof="0" dirty="0">
                <a:latin typeface="Calibri"/>
                <a:cs typeface="Calibri"/>
              </a:rPr>
              <a:t>)</a:t>
            </a:r>
            <a:endParaRPr lang="pt-PT" sz="1800" noProof="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5316" y="5620511"/>
            <a:ext cx="4398264" cy="222808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04672" y="2575560"/>
            <a:ext cx="5547360" cy="2072639"/>
            <a:chOff x="804672" y="2575560"/>
            <a:chExt cx="5547360" cy="207263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672" y="2575560"/>
              <a:ext cx="2761488" cy="20726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0544" y="2575560"/>
              <a:ext cx="2761488" cy="207264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1980" y="435394"/>
            <a:ext cx="2495867" cy="68211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57096" y="8478646"/>
            <a:ext cx="440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4724" y="1524253"/>
            <a:ext cx="5784850" cy="363220"/>
          </a:xfrm>
          <a:custGeom>
            <a:avLst/>
            <a:gdLst/>
            <a:ahLst/>
            <a:cxnLst/>
            <a:rect l="l" t="t" r="r" b="b"/>
            <a:pathLst>
              <a:path w="5784850" h="363219">
                <a:moveTo>
                  <a:pt x="5784850" y="0"/>
                </a:moveTo>
                <a:lnTo>
                  <a:pt x="0" y="0"/>
                </a:lnTo>
                <a:lnTo>
                  <a:pt x="0" y="362711"/>
                </a:lnTo>
                <a:lnTo>
                  <a:pt x="5784850" y="362711"/>
                </a:lnTo>
                <a:lnTo>
                  <a:pt x="5784850" y="0"/>
                </a:lnTo>
                <a:close/>
              </a:path>
            </a:pathLst>
          </a:custGeom>
          <a:solidFill>
            <a:srgbClr val="F1F9EA"/>
          </a:solidFill>
        </p:spPr>
        <p:txBody>
          <a:bodyPr wrap="square" lIns="0" tIns="0" rIns="0" bIns="0" rtlCol="0"/>
          <a:lstStyle/>
          <a:p>
            <a:endParaRPr lang="pt-PT" noProof="0" dirty="0"/>
          </a:p>
        </p:txBody>
      </p:sp>
      <p:sp>
        <p:nvSpPr>
          <p:cNvPr id="3" name="object 3"/>
          <p:cNvSpPr txBox="1"/>
          <p:nvPr/>
        </p:nvSpPr>
        <p:spPr>
          <a:xfrm>
            <a:off x="851712" y="1083310"/>
            <a:ext cx="5701488" cy="12740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Clr>
                <a:srgbClr val="4EB00A"/>
              </a:buClr>
              <a:buFont typeface="Symbol"/>
              <a:buChar char=""/>
              <a:tabLst>
                <a:tab pos="240665" algn="l"/>
              </a:tabLst>
            </a:pPr>
            <a:r>
              <a:rPr lang="pt-PT" sz="2800" spc="-290" noProof="0" dirty="0">
                <a:solidFill>
                  <a:srgbClr val="92D050"/>
                </a:solidFill>
                <a:latin typeface="Calibri"/>
                <a:cs typeface="Calibri"/>
              </a:rPr>
              <a:t>Compostagem</a:t>
            </a:r>
            <a:endParaRPr lang="pt-PT" sz="2800" noProof="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10"/>
              </a:spcBef>
              <a:buClr>
                <a:srgbClr val="4EB00A"/>
              </a:buClr>
              <a:buFont typeface="Symbol"/>
              <a:buChar char=""/>
            </a:pPr>
            <a:endParaRPr lang="pt-PT" sz="2800" noProof="0" dirty="0">
              <a:latin typeface="Calibri"/>
              <a:cs typeface="Calibri"/>
            </a:endParaRPr>
          </a:p>
          <a:p>
            <a:pPr marL="2858770" lvl="1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707640" algn="l"/>
              </a:tabLst>
            </a:pPr>
            <a:r>
              <a:rPr lang="pt-PT" sz="1600" spc="-10" noProof="0" dirty="0">
                <a:latin typeface="Calibri"/>
                <a:cs typeface="Calibri"/>
              </a:rPr>
              <a:t>Bio-</a:t>
            </a:r>
            <a:r>
              <a:rPr lang="pt-PT" sz="1600" noProof="0" dirty="0">
                <a:latin typeface="Calibri"/>
                <a:cs typeface="Calibri"/>
              </a:rPr>
              <a:t>Compostor</a:t>
            </a:r>
            <a:r>
              <a:rPr lang="pt-PT" sz="1600" spc="-85" noProof="0" dirty="0">
                <a:latin typeface="Calibri"/>
                <a:cs typeface="Calibri"/>
              </a:rPr>
              <a:t> </a:t>
            </a:r>
            <a:r>
              <a:rPr lang="pt-PT" sz="1600" noProof="0" dirty="0">
                <a:latin typeface="Calibri"/>
                <a:cs typeface="Calibri"/>
              </a:rPr>
              <a:t>Resíduo</a:t>
            </a:r>
            <a:r>
              <a:rPr lang="pt-PT" sz="1600" spc="-75" noProof="0" dirty="0">
                <a:latin typeface="Calibri"/>
                <a:cs typeface="Calibri"/>
              </a:rPr>
              <a:t> </a:t>
            </a:r>
            <a:r>
              <a:rPr lang="pt-PT" sz="1600" spc="-10" noProof="0" dirty="0">
                <a:latin typeface="Calibri"/>
                <a:cs typeface="Calibri"/>
              </a:rPr>
              <a:t>Alimentar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1400" y="4123435"/>
            <a:ext cx="2506979" cy="2057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948" y="6363260"/>
            <a:ext cx="2726436" cy="20482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098" y="1862061"/>
            <a:ext cx="2506167" cy="213334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395649" y="7688489"/>
            <a:ext cx="21875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390525" algn="l"/>
              </a:tabLst>
            </a:pPr>
            <a:r>
              <a:rPr lang="pt-PT" sz="1600" spc="-35" noProof="0" dirty="0">
                <a:latin typeface="Calibri"/>
                <a:cs typeface="Calibri"/>
              </a:rPr>
              <a:t>Revolvedor</a:t>
            </a:r>
            <a:r>
              <a:rPr lang="pt-PT" sz="1600" spc="-5" noProof="0" dirty="0">
                <a:latin typeface="Calibri"/>
                <a:cs typeface="Calibri"/>
              </a:rPr>
              <a:t> </a:t>
            </a:r>
            <a:r>
              <a:rPr lang="pt-PT" sz="1600" spc="-20" noProof="0" dirty="0">
                <a:latin typeface="Calibri"/>
                <a:cs typeface="Calibri"/>
              </a:rPr>
              <a:t>autónomo</a:t>
            </a:r>
            <a:endParaRPr lang="pt-PT" sz="1600" noProof="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0114" y="4736070"/>
            <a:ext cx="269959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47320" algn="l"/>
              </a:tabLst>
            </a:pPr>
            <a:r>
              <a:rPr lang="pt-PT" sz="1600" spc="-35" noProof="0" dirty="0">
                <a:latin typeface="Calibri"/>
                <a:cs typeface="Calibri"/>
              </a:rPr>
              <a:t>Revolvedor</a:t>
            </a:r>
            <a:r>
              <a:rPr lang="pt-PT" sz="1600" spc="-15" noProof="0" dirty="0">
                <a:latin typeface="Calibri"/>
                <a:cs typeface="Calibri"/>
              </a:rPr>
              <a:t> </a:t>
            </a:r>
            <a:r>
              <a:rPr lang="pt-PT" sz="1600" spc="-30" noProof="0" dirty="0">
                <a:latin typeface="Calibri"/>
                <a:cs typeface="Calibri"/>
              </a:rPr>
              <a:t>Descarga</a:t>
            </a:r>
            <a:r>
              <a:rPr lang="pt-PT" sz="1600" spc="-20" noProof="0" dirty="0">
                <a:latin typeface="Calibri"/>
                <a:cs typeface="Calibri"/>
              </a:rPr>
              <a:t> </a:t>
            </a:r>
            <a:r>
              <a:rPr lang="pt-PT" sz="1600" spc="-10" noProof="0" dirty="0">
                <a:latin typeface="Calibri"/>
                <a:cs typeface="Calibri"/>
              </a:rPr>
              <a:t>Lateral</a:t>
            </a:r>
            <a:endParaRPr lang="pt-PT" sz="1600" noProof="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1980" y="346494"/>
            <a:ext cx="2495867" cy="68211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57096" y="8660003"/>
            <a:ext cx="440817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>
              <a:lnSpc>
                <a:spcPts val="1045"/>
              </a:lnSpc>
            </a:pPr>
            <a:r>
              <a:rPr lang="pt-PT" sz="1000" noProof="0" dirty="0">
                <a:latin typeface="Calibri"/>
                <a:cs typeface="Calibri"/>
              </a:rPr>
              <a:t>Rodovia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de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Covas,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Pavilhão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nº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7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4810</a:t>
            </a:r>
            <a:r>
              <a:rPr lang="pt-PT" sz="1000" spc="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565</a:t>
            </a:r>
            <a:r>
              <a:rPr lang="pt-PT" sz="1000" spc="-5" noProof="0" dirty="0">
                <a:latin typeface="Calibri"/>
                <a:cs typeface="Calibri"/>
              </a:rPr>
              <a:t> </a:t>
            </a:r>
            <a:r>
              <a:rPr lang="pt-PT" sz="1000" spc="-10" noProof="0" dirty="0">
                <a:latin typeface="Calibri"/>
                <a:cs typeface="Calibri"/>
              </a:rPr>
              <a:t>Guimarães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0" noProof="0" dirty="0">
                <a:latin typeface="Calibri"/>
                <a:cs typeface="Calibri"/>
              </a:rPr>
              <a:t> Portugal</a:t>
            </a:r>
            <a:endParaRPr lang="pt-PT" sz="1000" noProof="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pt-PT" sz="1000" noProof="0" dirty="0">
                <a:latin typeface="Calibri"/>
                <a:cs typeface="Calibri"/>
              </a:rPr>
              <a:t>Tel.: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253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410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040</a:t>
            </a:r>
            <a:r>
              <a:rPr lang="pt-PT" sz="1000" spc="-1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–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967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948</a:t>
            </a:r>
            <a:r>
              <a:rPr lang="pt-PT" sz="1000" spc="-30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889</a:t>
            </a:r>
            <a:r>
              <a:rPr lang="pt-PT" sz="1000" spc="-2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15" noProof="0" dirty="0"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email: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geral@ambimac.com</a:t>
            </a:r>
            <a:r>
              <a:rPr lang="pt-PT" sz="1000" b="1" spc="-10" noProof="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pt-PT" sz="1000" noProof="0" dirty="0">
                <a:latin typeface="Calibri"/>
                <a:cs typeface="Calibri"/>
              </a:rPr>
              <a:t>/</a:t>
            </a:r>
            <a:r>
              <a:rPr lang="pt-PT" sz="1000" spc="-20" noProof="0" dirty="0">
                <a:latin typeface="Calibri"/>
                <a:cs typeface="Calibri"/>
              </a:rPr>
              <a:t> </a:t>
            </a:r>
            <a:r>
              <a:rPr lang="pt-PT" sz="1000" b="1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www.ambimac.com</a:t>
            </a:r>
            <a:endParaRPr lang="pt-PT" sz="1000" noProof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1172</Words>
  <Application>Microsoft Office PowerPoint</Application>
  <PresentationFormat>Apresentação no Ecrã (4:3)</PresentationFormat>
  <Paragraphs>151</Paragraphs>
  <Slides>15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19" baseType="lpstr">
      <vt:lpstr>Arial</vt:lpstr>
      <vt:lpstr>Calibri</vt:lpstr>
      <vt:lpstr>Symbol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jordi</dc:creator>
  <cp:lastModifiedBy>Ana Paula</cp:lastModifiedBy>
  <cp:revision>11</cp:revision>
  <cp:lastPrinted>2026-05-11T14:33:39Z</cp:lastPrinted>
  <dcterms:created xsi:type="dcterms:W3CDTF">2025-07-16T14:26:44Z</dcterms:created>
  <dcterms:modified xsi:type="dcterms:W3CDTF">2026-05-11T15:27:49Z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2015-08-14T00:00:00Z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2025-07-16T00:00:00Z</vt:filetime>
  </property>
  <property fmtid="{D5CDD505-2E9C-101B-9397-08002B2CF9AE}" pid="5" name="Producer">
    <vt:lpwstr>3-Heights(TM) PDF Security Shell 4.8.25.2 (http://www.pdf-tools.com)</vt:lpwstr>
  </property>
</Properties>
</file>